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notesMasterIdLst>
    <p:notesMasterId r:id="rId36"/>
  </p:notesMasterIdLst>
  <p:handoutMasterIdLst>
    <p:handoutMasterId r:id="rId37"/>
  </p:handoutMasterIdLst>
  <p:sldIdLst>
    <p:sldId id="274" r:id="rId2"/>
    <p:sldId id="276" r:id="rId3"/>
    <p:sldId id="530" r:id="rId4"/>
    <p:sldId id="612" r:id="rId5"/>
    <p:sldId id="519" r:id="rId6"/>
    <p:sldId id="520" r:id="rId7"/>
    <p:sldId id="613" r:id="rId8"/>
    <p:sldId id="522" r:id="rId9"/>
    <p:sldId id="619" r:id="rId10"/>
    <p:sldId id="600" r:id="rId11"/>
    <p:sldId id="614" r:id="rId12"/>
    <p:sldId id="521" r:id="rId13"/>
    <p:sldId id="577" r:id="rId14"/>
    <p:sldId id="523" r:id="rId15"/>
    <p:sldId id="578" r:id="rId16"/>
    <p:sldId id="579" r:id="rId17"/>
    <p:sldId id="615" r:id="rId18"/>
    <p:sldId id="601" r:id="rId19"/>
    <p:sldId id="609" r:id="rId20"/>
    <p:sldId id="602" r:id="rId21"/>
    <p:sldId id="603" r:id="rId22"/>
    <p:sldId id="611" r:id="rId23"/>
    <p:sldId id="605" r:id="rId24"/>
    <p:sldId id="582" r:id="rId25"/>
    <p:sldId id="584" r:id="rId26"/>
    <p:sldId id="622" r:id="rId27"/>
    <p:sldId id="620" r:id="rId28"/>
    <p:sldId id="621" r:id="rId29"/>
    <p:sldId id="349" r:id="rId30"/>
    <p:sldId id="528" r:id="rId31"/>
    <p:sldId id="492" r:id="rId32"/>
    <p:sldId id="493" r:id="rId33"/>
    <p:sldId id="529" r:id="rId34"/>
    <p:sldId id="400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709A2BE3-2D0E-4BDF-9E7B-B5B14B6C6981}">
          <p14:sldIdLst>
            <p14:sldId id="274"/>
            <p14:sldId id="276"/>
            <p14:sldId id="530"/>
          </p14:sldIdLst>
        </p14:section>
        <p14:section name="What is Bootstrap?" id="{13C67FD4-2B9F-49BD-9771-70FAC46174E5}">
          <p14:sldIdLst>
            <p14:sldId id="612"/>
            <p14:sldId id="519"/>
            <p14:sldId id="520"/>
          </p14:sldIdLst>
        </p14:section>
        <p14:section name="Import Bootstrap" id="{A3BEAEA2-F36C-4F25-8356-15B9EBC8904C}">
          <p14:sldIdLst>
            <p14:sldId id="613"/>
            <p14:sldId id="522"/>
            <p14:sldId id="619"/>
            <p14:sldId id="600"/>
          </p14:sldIdLst>
        </p14:section>
        <p14:section name="Grid System" id="{CCF3BC1E-E911-455C-8968-5DB5A7A98411}">
          <p14:sldIdLst>
            <p14:sldId id="614"/>
            <p14:sldId id="521"/>
            <p14:sldId id="577"/>
            <p14:sldId id="523"/>
            <p14:sldId id="578"/>
            <p14:sldId id="579"/>
          </p14:sldIdLst>
        </p14:section>
        <p14:section name="Styling" id="{0BAD0C9D-BCF1-49FA-8D9B-E9AA0A6F6973}">
          <p14:sldIdLst>
            <p14:sldId id="615"/>
            <p14:sldId id="601"/>
            <p14:sldId id="609"/>
            <p14:sldId id="602"/>
            <p14:sldId id="603"/>
            <p14:sldId id="611"/>
            <p14:sldId id="605"/>
            <p14:sldId id="582"/>
            <p14:sldId id="584"/>
          </p14:sldIdLst>
        </p14:section>
        <p14:section name="Font Awesome" id="{733C158C-04E9-4EFA-A6AD-6117D42C24EB}">
          <p14:sldIdLst>
            <p14:sldId id="622"/>
            <p14:sldId id="620"/>
            <p14:sldId id="621"/>
          </p14:sldIdLst>
        </p14:section>
        <p14:section name="Conclusion" id="{10E03AB1-9AA8-4E86-9A64-D741901E50A2}">
          <p14:sldIdLst>
            <p14:sldId id="349"/>
            <p14:sldId id="528"/>
            <p14:sldId id="492"/>
            <p14:sldId id="493"/>
            <p14:sldId id="529"/>
            <p14:sldId id="40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4465"/>
    <a:srgbClr val="D1D5DD"/>
    <a:srgbClr val="E0E3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92" autoAdjust="0"/>
    <p:restoredTop sz="94620" autoAdjust="0"/>
  </p:normalViewPr>
  <p:slideViewPr>
    <p:cSldViewPr snapToGrid="0" showGuides="1">
      <p:cViewPr varScale="1">
        <p:scale>
          <a:sx n="82" d="100"/>
          <a:sy n="82" d="100"/>
        </p:scale>
        <p:origin x="667" y="62"/>
      </p:cViewPr>
      <p:guideLst>
        <p:guide orient="horz" pos="2184"/>
        <p:guide pos="3840"/>
      </p:guideLst>
    </p:cSldViewPr>
  </p:slideViewPr>
  <p:outlineViewPr>
    <p:cViewPr>
      <p:scale>
        <a:sx n="33" d="100"/>
        <a:sy n="33" d="100"/>
      </p:scale>
      <p:origin x="0" y="-214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6" d="100"/>
          <a:sy n="66" d="100"/>
        </p:scale>
        <p:origin x="3134" y="4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F20103-83CC-4A54-8FDE-9D37FC2629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53962-26EF-44E4-9E69-61B1727AB1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87215-0C8F-4762-A664-737A353EC9A4}" type="datetimeFigureOut">
              <a:rPr lang="bg-BG" smtClean="0"/>
              <a:t>4.10.2018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A6967E-448F-4887-8FCB-34482EFBCC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554C2-DDBA-40E2-9536-53A07EC502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318AE-53F9-47EA-B5FE-E9473933AF11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1506029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84649-876A-46C9-8472-14CB09C070D8}" type="datetimeFigureOut">
              <a:rPr lang="en-US" smtClean="0"/>
              <a:t>10/4/2018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067CD-8E6B-4360-9AA8-C5DF2A48A6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8476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87032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492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7125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09742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30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42154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1241498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146651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33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99244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92522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85307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18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0990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03880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2978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9358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9022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0926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7546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image" Target="../media/image1.emf"/><Relationship Id="rId16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image" Target="../media/image25.png"/><Relationship Id="rId10" Type="http://schemas.openxmlformats.org/officeDocument/2006/relationships/image" Target="../media/image20.png"/><Relationship Id="rId4" Type="http://schemas.openxmlformats.org/officeDocument/2006/relationships/image" Target="../media/image8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13" Type="http://schemas.openxmlformats.org/officeDocument/2006/relationships/hyperlink" Target="http://smartit.bg/" TargetMode="External"/><Relationship Id="rId3" Type="http://schemas.openxmlformats.org/officeDocument/2006/relationships/hyperlink" Target="https://aeternity.com/" TargetMode="External"/><Relationship Id="rId7" Type="http://schemas.openxmlformats.org/officeDocument/2006/relationships/hyperlink" Target="https://www.liebherr.com/en/deu/start/start-page.html" TargetMode="External"/><Relationship Id="rId12" Type="http://schemas.openxmlformats.org/officeDocument/2006/relationships/image" Target="../media/image31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8.png"/><Relationship Id="rId11" Type="http://schemas.openxmlformats.org/officeDocument/2006/relationships/hyperlink" Target="https://www.sbtech.com/" TargetMode="External"/><Relationship Id="rId5" Type="http://schemas.openxmlformats.org/officeDocument/2006/relationships/hyperlink" Target="codexio.bg" TargetMode="External"/><Relationship Id="rId15" Type="http://schemas.openxmlformats.org/officeDocument/2006/relationships/image" Target="../media/image8.png"/><Relationship Id="rId10" Type="http://schemas.openxmlformats.org/officeDocument/2006/relationships/image" Target="../media/image30.png"/><Relationship Id="rId4" Type="http://schemas.openxmlformats.org/officeDocument/2006/relationships/image" Target="../media/image27.png"/><Relationship Id="rId9" Type="http://schemas.openxmlformats.org/officeDocument/2006/relationships/hyperlink" Target="http://www.telenor.bg/" TargetMode="External"/><Relationship Id="rId14" Type="http://schemas.openxmlformats.org/officeDocument/2006/relationships/image" Target="../media/image32.png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hyperlink" Target="https://www.superhosting.bg/" TargetMode="External"/><Relationship Id="rId3" Type="http://schemas.openxmlformats.org/officeDocument/2006/relationships/hyperlink" Target="http://www.infragistics.com/" TargetMode="External"/><Relationship Id="rId7" Type="http://schemas.openxmlformats.org/officeDocument/2006/relationships/hyperlink" Target="https://www.softwaregroup.com/" TargetMode="External"/><Relationship Id="rId12" Type="http://schemas.openxmlformats.org/officeDocument/2006/relationships/image" Target="../media/image37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4.png"/><Relationship Id="rId11" Type="http://schemas.openxmlformats.org/officeDocument/2006/relationships/hyperlink" Target="https://netpeak.bg/" TargetMode="External"/><Relationship Id="rId5" Type="http://schemas.openxmlformats.org/officeDocument/2006/relationships/hyperlink" Target="https://www.indeavr.com/en" TargetMode="External"/><Relationship Id="rId15" Type="http://schemas.openxmlformats.org/officeDocument/2006/relationships/image" Target="../media/image8.png"/><Relationship Id="rId10" Type="http://schemas.openxmlformats.org/officeDocument/2006/relationships/image" Target="../media/image36.png"/><Relationship Id="rId4" Type="http://schemas.openxmlformats.org/officeDocument/2006/relationships/image" Target="../media/image33.png"/><Relationship Id="rId9" Type="http://schemas.openxmlformats.org/officeDocument/2006/relationships/hyperlink" Target="https://www.xs-software.com/" TargetMode="External"/><Relationship Id="rId14" Type="http://schemas.openxmlformats.org/officeDocument/2006/relationships/image" Target="../media/image38.pn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www.facebook.com/SoftwareUniversity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42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41.png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40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5B5A345C-2CD0-4932-A998-37B2D20BF0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6629" y="2351427"/>
            <a:ext cx="5439372" cy="232599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951E7DA9-C5F0-43D9-B013-3BDF9EEF029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350812" y="2374047"/>
            <a:ext cx="3171055" cy="3431879"/>
          </a:xfrm>
          <a:prstGeom prst="rect">
            <a:avLst/>
          </a:prstGeom>
        </p:spPr>
      </p:pic>
      <p:sp>
        <p:nvSpPr>
          <p:cNvPr id="43" name="Subtitle 5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6859" y="1303142"/>
            <a:ext cx="10965303" cy="882654"/>
          </a:xfrm>
        </p:spPr>
        <p:txBody>
          <a:bodyPr>
            <a:normAutofit/>
          </a:bodyPr>
          <a:lstStyle>
            <a:lvl1pPr marL="0" indent="0" algn="ctr">
              <a:buNone/>
              <a:defRPr sz="3598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Presentation Subtitle</a:t>
            </a:r>
            <a:endParaRPr lang="bg-BG" dirty="0"/>
          </a:p>
          <a:p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FAEB7CD-FF73-4344-9FE5-589B30F5AAF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2813" y="6057655"/>
            <a:ext cx="2106010" cy="5252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DFEC2C-38C6-405B-AD0A-06879C50EFE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6630" y="6035664"/>
            <a:ext cx="629579" cy="52650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7483B54-1DD1-4FC4-9FA0-4872F8C409C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3142" y="6035664"/>
            <a:ext cx="1187082" cy="5265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6859" y="254857"/>
            <a:ext cx="10965303" cy="882654"/>
          </a:xfrm>
        </p:spPr>
        <p:txBody>
          <a:bodyPr/>
          <a:lstStyle>
            <a:lvl1pPr algn="ctr">
              <a:defRPr sz="4798"/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27" name="Picture 4" title="CC-BY-NC-SA License">
            <a:hlinkClick r:id="rId7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7CB336FF-A768-4CE1-B1CE-FC103B348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51416" y="6080062"/>
            <a:ext cx="1437271" cy="502868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8643853" y="5916124"/>
            <a:ext cx="2951518" cy="382788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9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8643853" y="6340279"/>
            <a:ext cx="2951518" cy="351754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7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  <p:sp>
        <p:nvSpPr>
          <p:cNvPr id="36" name="Text Placeholder 13">
            <a:extLst>
              <a:ext uri="{FF2B5EF4-FFF2-40B4-BE49-F238E27FC236}">
                <a16:creationId xmlns:a16="http://schemas.microsoft.com/office/drawing/2014/main" id="{3B21F47B-DE1F-442D-A2B7-6866F87867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671147" y="4876800"/>
            <a:ext cx="2951518" cy="50679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7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40" name="Text Placeholder 13">
            <a:extLst>
              <a:ext uri="{FF2B5EF4-FFF2-40B4-BE49-F238E27FC236}">
                <a16:creationId xmlns:a16="http://schemas.microsoft.com/office/drawing/2014/main" id="{CD940256-851E-46C8-8BFB-A5ECA6C7DA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671147" y="5368740"/>
            <a:ext cx="2951518" cy="44479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/>
        </p:nvSpPr>
        <p:spPr>
          <a:xfrm>
            <a:off x="-1589" y="6702676"/>
            <a:ext cx="12195176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4E5CD64-8E62-478C-BD07-29B0AE8E261B}"/>
              </a:ext>
            </a:extLst>
          </p:cNvPr>
          <p:cNvSpPr/>
          <p:nvPr userDrawn="1"/>
        </p:nvSpPr>
        <p:spPr>
          <a:xfrm>
            <a:off x="-1588" y="6702676"/>
            <a:ext cx="12192000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0179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3609A8D-9063-4A88-A094-81A65D7DF4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880F1A8-532C-4443-BDB9-44438A972E15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Rectangle 1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2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95936" y="1353867"/>
            <a:ext cx="7199299" cy="502788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FF342A0-26CC-4ADA-AB90-FC4810F88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A66184F8-77F5-4000-AA69-383B07AEEF0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10/4/2018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CAD63B7-3B55-42B3-B63C-7488630C399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97A1733E-05EA-4892-9222-96356ACBDF8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FE050E4-DC54-4CF4-A8D3-DC8B8DA04E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2B94D3F-5DC8-4398-914C-4833ABE4CC19}"/>
              </a:ext>
            </a:extLst>
          </p:cNvPr>
          <p:cNvSpPr/>
          <p:nvPr userDrawn="1"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9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401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B21D9C95-5FF6-4F7E-AC00-ED6F3DD385F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DEAD13D1-8921-41EB-9EDF-DA3F5121F4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CFDBB16-985C-4CC7-B6DB-B81B36037922}"/>
              </a:ext>
            </a:extLst>
          </p:cNvPr>
          <p:cNvSpPr/>
          <p:nvPr/>
        </p:nvSpPr>
        <p:spPr>
          <a:xfrm>
            <a:off x="-1051301" y="703244"/>
            <a:ext cx="8406073" cy="1033303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marR="0" lvl="0" indent="0" algn="ctr" defTabSz="913852" rtl="0" eaLnBrk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E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kumimoji="0" lang="en-US" sz="8797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Questions?</a:t>
            </a:r>
            <a:endParaRPr kumimoji="0" lang="en-US" sz="8797" b="1" i="0" u="none" strike="noStrike" kern="1200" cap="none" spc="150" normalizeH="0" baseline="0" noProof="0" dirty="0">
              <a:ln w="11430"/>
              <a:solidFill>
                <a:srgbClr val="234465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47CFF3C-C4FA-493D-8505-DF469F4D36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87" y="2222932"/>
            <a:ext cx="3575905" cy="414868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320846EB-6FC8-4F9D-97D0-A1A8E9CEE0D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6452" y="314259"/>
            <a:ext cx="2126081" cy="530284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9983C1-41F3-4B45-9E6B-F2615F743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10/4/2018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2622C9-3C7D-445D-83B2-28583716E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04DAB2-278F-4812-9F5E-FB63D8068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0675455-B7FA-4569-A5FD-A3B0F20B2A2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857" y="1702473"/>
            <a:ext cx="1198901" cy="119890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27D15FD-4C66-4B85-98E6-7826AA8F61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116" y="3776293"/>
            <a:ext cx="1166400" cy="140222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A755AAE-BA08-481C-9224-0061170EE4B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000" y="3776293"/>
            <a:ext cx="1166400" cy="138925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A83D66F-855B-463B-920B-BF239B01A20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000" y="3775663"/>
            <a:ext cx="1166400" cy="156713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643F71A-2013-433A-8322-FBAAED3162D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8000" y="3769759"/>
            <a:ext cx="1166400" cy="135075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0812936-74B6-4265-8C08-AEDC8C79870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8000" y="3776293"/>
            <a:ext cx="1166400" cy="143370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74C190C-5856-41B9-8819-AE8DE0E10980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303" y="3776295"/>
            <a:ext cx="1164654" cy="1440000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F62FB7C-BD6E-4383-98C1-2CF30F34CAFD}"/>
              </a:ext>
            </a:extLst>
          </p:cNvPr>
          <p:cNvCxnSpPr>
            <a:cxnSpLocks/>
          </p:cNvCxnSpPr>
          <p:nvPr/>
        </p:nvCxnSpPr>
        <p:spPr>
          <a:xfrm>
            <a:off x="3969414" y="3335565"/>
            <a:ext cx="7161786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4E5982E-3110-47E1-A5BB-91B7BECC3093}"/>
              </a:ext>
            </a:extLst>
          </p:cNvPr>
          <p:cNvCxnSpPr/>
          <p:nvPr/>
        </p:nvCxnSpPr>
        <p:spPr>
          <a:xfrm>
            <a:off x="3969414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2BFE2F3-0845-4E5B-9375-E9D4027DD675}"/>
              </a:ext>
            </a:extLst>
          </p:cNvPr>
          <p:cNvCxnSpPr/>
          <p:nvPr/>
        </p:nvCxnSpPr>
        <p:spPr>
          <a:xfrm>
            <a:off x="53640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3DDBF37-0764-47AA-94E3-9A44F3ED8FB5}"/>
              </a:ext>
            </a:extLst>
          </p:cNvPr>
          <p:cNvCxnSpPr/>
          <p:nvPr/>
        </p:nvCxnSpPr>
        <p:spPr>
          <a:xfrm>
            <a:off x="681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99ABE09-E33C-46B7-A80D-7BF4A6956211}"/>
              </a:ext>
            </a:extLst>
          </p:cNvPr>
          <p:cNvCxnSpPr/>
          <p:nvPr/>
        </p:nvCxnSpPr>
        <p:spPr>
          <a:xfrm>
            <a:off x="825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E91D320-3732-40B8-864D-142D0A277ED1}"/>
              </a:ext>
            </a:extLst>
          </p:cNvPr>
          <p:cNvCxnSpPr>
            <a:cxnSpLocks/>
          </p:cNvCxnSpPr>
          <p:nvPr/>
        </p:nvCxnSpPr>
        <p:spPr>
          <a:xfrm>
            <a:off x="969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C63D1E8-4A92-4691-8A24-A2FC7E8008E5}"/>
              </a:ext>
            </a:extLst>
          </p:cNvPr>
          <p:cNvCxnSpPr>
            <a:cxnSpLocks/>
          </p:cNvCxnSpPr>
          <p:nvPr/>
        </p:nvCxnSpPr>
        <p:spPr>
          <a:xfrm>
            <a:off x="111312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84A0FE1-723D-4682-8682-77BAD950EE15}"/>
              </a:ext>
            </a:extLst>
          </p:cNvPr>
          <p:cNvCxnSpPr/>
          <p:nvPr/>
        </p:nvCxnSpPr>
        <p:spPr>
          <a:xfrm>
            <a:off x="7550307" y="309299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/>
        </p:nvSpPr>
        <p:spPr>
          <a:xfrm>
            <a:off x="-1589" y="6371331"/>
            <a:ext cx="12195176" cy="5045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8AF69835-F228-45D6-B39E-583EEBF1FE2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856" y="1702471"/>
            <a:ext cx="1198901" cy="1198901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0577C4C0-8539-4520-A497-BBFB45821D2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116" y="3776291"/>
            <a:ext cx="1166400" cy="1402229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16073A22-1B90-4D35-943B-5D9816FEB8FE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000" y="3776291"/>
            <a:ext cx="1166400" cy="1389257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F7C8CFEA-27DA-4058-A611-3AE53851908C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000" y="3775661"/>
            <a:ext cx="1166400" cy="1567139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CE9346DD-5152-48D0-8B06-7F8CE9803DAB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8000" y="3769759"/>
            <a:ext cx="1166400" cy="1350756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F6B4B602-D2C7-47C8-9470-2C5795ED8C22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8000" y="3776291"/>
            <a:ext cx="1166400" cy="1433701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103B7E6D-AFDD-45E1-8121-F42E465AB0E8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303" y="3776295"/>
            <a:ext cx="1164654" cy="1440000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FA3191E-14EF-4DC3-AD93-CA289B12B4C9}"/>
              </a:ext>
            </a:extLst>
          </p:cNvPr>
          <p:cNvCxnSpPr>
            <a:cxnSpLocks/>
          </p:cNvCxnSpPr>
          <p:nvPr userDrawn="1"/>
        </p:nvCxnSpPr>
        <p:spPr>
          <a:xfrm>
            <a:off x="3969414" y="3335565"/>
            <a:ext cx="7161786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B530A8A-ABDE-4B7F-B28B-A9B499B32225}"/>
              </a:ext>
            </a:extLst>
          </p:cNvPr>
          <p:cNvCxnSpPr/>
          <p:nvPr userDrawn="1"/>
        </p:nvCxnSpPr>
        <p:spPr>
          <a:xfrm>
            <a:off x="3969414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5ADF575-91AD-4F69-BA66-356B62AEB683}"/>
              </a:ext>
            </a:extLst>
          </p:cNvPr>
          <p:cNvCxnSpPr/>
          <p:nvPr userDrawn="1"/>
        </p:nvCxnSpPr>
        <p:spPr>
          <a:xfrm>
            <a:off x="53640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D60C0104-2410-4352-A800-FD0292CC11A7}"/>
              </a:ext>
            </a:extLst>
          </p:cNvPr>
          <p:cNvCxnSpPr/>
          <p:nvPr userDrawn="1"/>
        </p:nvCxnSpPr>
        <p:spPr>
          <a:xfrm>
            <a:off x="681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0FB7F08-6662-4D0C-AFAB-CFFDE9B1CA0A}"/>
              </a:ext>
            </a:extLst>
          </p:cNvPr>
          <p:cNvCxnSpPr/>
          <p:nvPr userDrawn="1"/>
        </p:nvCxnSpPr>
        <p:spPr>
          <a:xfrm>
            <a:off x="825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79635D4-E3FF-4174-A648-032E9615851B}"/>
              </a:ext>
            </a:extLst>
          </p:cNvPr>
          <p:cNvCxnSpPr>
            <a:cxnSpLocks/>
          </p:cNvCxnSpPr>
          <p:nvPr userDrawn="1"/>
        </p:nvCxnSpPr>
        <p:spPr>
          <a:xfrm>
            <a:off x="969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601A2EF-9181-444B-8898-83A36D09B869}"/>
              </a:ext>
            </a:extLst>
          </p:cNvPr>
          <p:cNvCxnSpPr>
            <a:cxnSpLocks/>
          </p:cNvCxnSpPr>
          <p:nvPr userDrawn="1"/>
        </p:nvCxnSpPr>
        <p:spPr>
          <a:xfrm>
            <a:off x="111312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07F38C1-A87B-4D59-BE69-6A23413F5870}"/>
              </a:ext>
            </a:extLst>
          </p:cNvPr>
          <p:cNvCxnSpPr/>
          <p:nvPr userDrawn="1"/>
        </p:nvCxnSpPr>
        <p:spPr>
          <a:xfrm>
            <a:off x="7550307" y="309299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206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00C2D88-4D3E-4C4B-AFD7-B7EA2768B8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A51FC5-6AB6-4A04-9304-C6C88E9B2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10/4/2018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D83D18-FDC7-4C48-A949-71D2969C5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FAD92E-A653-4789-B55D-8A2181002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7C54483B-C622-499B-BAE8-467BFD3E108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9864" y="3048000"/>
            <a:ext cx="4143348" cy="3323785"/>
          </a:xfrm>
          <a:prstGeom prst="roundRect">
            <a:avLst>
              <a:gd name="adj" fmla="val 3461"/>
            </a:avLst>
          </a:prstGeom>
        </p:spPr>
      </p:pic>
      <p:pic>
        <p:nvPicPr>
          <p:cNvPr id="8" name="Picture 7">
            <a:hlinkClick r:id="rId5"/>
            <a:extLst>
              <a:ext uri="{FF2B5EF4-FFF2-40B4-BE49-F238E27FC236}">
                <a16:creationId xmlns:a16="http://schemas.microsoft.com/office/drawing/2014/main" id="{7AF9BEA8-CB87-4D39-873A-4E7E04D46685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8012" y="1269705"/>
            <a:ext cx="3507028" cy="1450390"/>
          </a:xfrm>
          <a:prstGeom prst="roundRect">
            <a:avLst>
              <a:gd name="adj" fmla="val 3586"/>
            </a:avLst>
          </a:prstGeom>
        </p:spPr>
      </p:pic>
      <p:pic>
        <p:nvPicPr>
          <p:cNvPr id="9" name="Picture 8">
            <a:hlinkClick r:id="rId7"/>
            <a:extLst>
              <a:ext uri="{FF2B5EF4-FFF2-40B4-BE49-F238E27FC236}">
                <a16:creationId xmlns:a16="http://schemas.microsoft.com/office/drawing/2014/main" id="{7DFD3364-5D9B-4B91-B09C-8540E820560A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13" y="4961886"/>
            <a:ext cx="6687589" cy="1466012"/>
          </a:xfrm>
          <a:prstGeom prst="roundRect">
            <a:avLst>
              <a:gd name="adj" fmla="val 5492"/>
            </a:avLst>
          </a:prstGeom>
        </p:spPr>
      </p:pic>
      <p:pic>
        <p:nvPicPr>
          <p:cNvPr id="10" name="Picture 9">
            <a:hlinkClick r:id="rId9"/>
            <a:extLst>
              <a:ext uri="{FF2B5EF4-FFF2-40B4-BE49-F238E27FC236}">
                <a16:creationId xmlns:a16="http://schemas.microsoft.com/office/drawing/2014/main" id="{F0386401-29A7-4448-AB68-1289BA211F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52673" y="1253341"/>
            <a:ext cx="3537236" cy="1600277"/>
          </a:xfrm>
          <a:prstGeom prst="roundRect">
            <a:avLst>
              <a:gd name="adj" fmla="val 4755"/>
            </a:avLst>
          </a:prstGeom>
        </p:spPr>
      </p:pic>
      <p:pic>
        <p:nvPicPr>
          <p:cNvPr id="11" name="Picture 10">
            <a:hlinkClick r:id="rId11"/>
            <a:extLst>
              <a:ext uri="{FF2B5EF4-FFF2-40B4-BE49-F238E27FC236}">
                <a16:creationId xmlns:a16="http://schemas.microsoft.com/office/drawing/2014/main" id="{CDC9F208-E4B0-4626-BBAD-F54DFF0CF9B5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785" y="1297093"/>
            <a:ext cx="4111472" cy="1740439"/>
          </a:xfrm>
          <a:prstGeom prst="roundRect">
            <a:avLst>
              <a:gd name="adj" fmla="val 6970"/>
            </a:avLst>
          </a:prstGeom>
        </p:spPr>
      </p:pic>
      <p:pic>
        <p:nvPicPr>
          <p:cNvPr id="12" name="Picture 11">
            <a:hlinkClick r:id="rId13"/>
            <a:extLst>
              <a:ext uri="{FF2B5EF4-FFF2-40B4-BE49-F238E27FC236}">
                <a16:creationId xmlns:a16="http://schemas.microsoft.com/office/drawing/2014/main" id="{1DE8CA65-1470-4A40-9B49-AFF7E19C21A0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12" y="3323273"/>
            <a:ext cx="6678008" cy="1231632"/>
          </a:xfrm>
          <a:prstGeom prst="roundRect">
            <a:avLst>
              <a:gd name="adj" fmla="val 6594"/>
            </a:avLst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6991FD8-5C91-4C3D-9F00-7203C811B463}"/>
              </a:ext>
            </a:extLst>
          </p:cNvPr>
          <p:cNvSpPr/>
          <p:nvPr userDrawn="1"/>
        </p:nvSpPr>
        <p:spPr>
          <a:xfrm>
            <a:off x="0" y="-7074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9E3AAC-161E-41EF-A701-E46A497FC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816" y="11072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 err="1"/>
              <a:t>Softuni</a:t>
            </a:r>
            <a:r>
              <a:rPr lang="en-US" dirty="0"/>
              <a:t> Diamond Partners</a:t>
            </a:r>
            <a:endParaRPr lang="bg-BG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F691F48-DCAC-4489-AA09-7346B7E67855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560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00C2D88-4D3E-4C4B-AFD7-B7EA2768B8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6991FD8-5C91-4C3D-9F00-7203C811B463}"/>
              </a:ext>
            </a:extLst>
          </p:cNvPr>
          <p:cNvSpPr/>
          <p:nvPr userDrawn="1"/>
        </p:nvSpPr>
        <p:spPr>
          <a:xfrm>
            <a:off x="0" y="-7074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9E3AAC-161E-41EF-A701-E46A497FC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816" y="11072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 err="1"/>
              <a:t>Softuni</a:t>
            </a:r>
            <a:r>
              <a:rPr lang="en-US" dirty="0"/>
              <a:t> Diamond Partners</a:t>
            </a:r>
            <a:endParaRPr lang="bg-BG" dirty="0"/>
          </a:p>
        </p:txBody>
      </p:sp>
      <p:pic>
        <p:nvPicPr>
          <p:cNvPr id="15" name="Picture 14">
            <a:hlinkClick r:id="rId3"/>
            <a:extLst>
              <a:ext uri="{FF2B5EF4-FFF2-40B4-BE49-F238E27FC236}">
                <a16:creationId xmlns:a16="http://schemas.microsoft.com/office/drawing/2014/main" id="{61839306-7842-46B9-A463-C24420A37C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65696" y="1200162"/>
            <a:ext cx="6096599" cy="1314435"/>
          </a:xfrm>
          <a:prstGeom prst="roundRect">
            <a:avLst>
              <a:gd name="adj" fmla="val 3250"/>
            </a:avLst>
          </a:prstGeom>
          <a:ln>
            <a:noFill/>
          </a:ln>
          <a:effectLst>
            <a:softEdge rad="0"/>
          </a:effectLst>
        </p:spPr>
      </p:pic>
      <p:pic>
        <p:nvPicPr>
          <p:cNvPr id="16" name="Picture 2" descr="Ð ÐµÐ·ÑÐ»ÑÐ°Ñ Ñ Ð¸Ð·Ð¾Ð±ÑÐ°Ð¶ÐµÐ½Ð¸Ðµ Ð·Ð° indeavr">
            <a:hlinkClick r:id="rId5"/>
            <a:extLst>
              <a:ext uri="{FF2B5EF4-FFF2-40B4-BE49-F238E27FC236}">
                <a16:creationId xmlns:a16="http://schemas.microsoft.com/office/drawing/2014/main" id="{F5EB795D-0B62-4CCB-983D-13BD9B3CD0A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464" y="1399789"/>
            <a:ext cx="5354264" cy="1209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 descr="Ð ÐµÐ·ÑÐ»ÑÐ°Ñ Ñ Ð¸Ð·Ð¾Ð±ÑÐ°Ð¶ÐµÐ½Ð¸Ðµ Ð·Ð° software group">
            <a:hlinkClick r:id="rId7"/>
            <a:extLst>
              <a:ext uri="{FF2B5EF4-FFF2-40B4-BE49-F238E27FC236}">
                <a16:creationId xmlns:a16="http://schemas.microsoft.com/office/drawing/2014/main" id="{91C19F79-E05B-4929-A929-287F44EB3C9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464" y="2317265"/>
            <a:ext cx="6667500" cy="3038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4" descr="Ð¡Ð²ÑÑÐ·Ð°Ð½Ð¾ Ð¸Ð·Ð¾Ð±ÑÐ°Ð¶ÐµÐ½Ð¸Ðµ">
            <a:hlinkClick r:id="rId9"/>
            <a:extLst>
              <a:ext uri="{FF2B5EF4-FFF2-40B4-BE49-F238E27FC236}">
                <a16:creationId xmlns:a16="http://schemas.microsoft.com/office/drawing/2014/main" id="{B38FBC35-D604-40D3-8560-90C506EBA72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21" t="-168" r="15238" b="19014"/>
          <a:stretch/>
        </p:blipFill>
        <p:spPr bwMode="auto">
          <a:xfrm>
            <a:off x="7761500" y="2602277"/>
            <a:ext cx="3155182" cy="1654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6" descr="Ð ÐµÐ·ÑÐ»ÑÐ°Ñ Ñ Ð¸Ð·Ð¾Ð±ÑÐ°Ð¶ÐµÐ½Ð¸Ðµ Ð·Ð° netpeak">
            <a:hlinkClick r:id="rId11"/>
            <a:extLst>
              <a:ext uri="{FF2B5EF4-FFF2-40B4-BE49-F238E27FC236}">
                <a16:creationId xmlns:a16="http://schemas.microsoft.com/office/drawing/2014/main" id="{71103A5B-EAFD-46BF-93EB-10FFF58B753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756" y="5230897"/>
            <a:ext cx="7167612" cy="996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2" descr="Ð ÐµÐ·ÑÐ»ÑÐ°Ñ Ñ Ð¸Ð·Ð¾Ð±ÑÐ°Ð¶ÐµÐ½Ð¸Ðµ Ð·Ð° superhosting png">
            <a:hlinkClick r:id="rId13"/>
            <a:extLst>
              <a:ext uri="{FF2B5EF4-FFF2-40B4-BE49-F238E27FC236}">
                <a16:creationId xmlns:a16="http://schemas.microsoft.com/office/drawing/2014/main" id="{EDA50EFF-7A2E-4BB9-A7A8-5BBF9EE3DB6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7524" y="4510111"/>
            <a:ext cx="3352800" cy="1777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1C8BF23-28B4-4942-902F-58C0B92A760B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886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1DA41A3-0295-46DF-A320-41070D15EA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0C1F9416-8B6E-46DE-973C-777785E27A26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52410" y="1186307"/>
            <a:ext cx="9504009" cy="5496127"/>
          </a:xfrm>
        </p:spPr>
        <p:txBody>
          <a:bodyPr wrap="square">
            <a:noAutofit/>
          </a:bodyPr>
          <a:lstStyle>
            <a:lvl1pPr>
              <a:buClr>
                <a:schemeClr val="tx1"/>
              </a:buClr>
              <a:defRPr sz="2798"/>
            </a:lvl1pPr>
            <a:lvl2pPr marL="989981" marR="0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lvl2pPr>
            <a:lvl3pPr>
              <a:buClr>
                <a:schemeClr val="tx1"/>
              </a:buClr>
              <a:defRPr/>
            </a:lvl3pPr>
          </a:lstStyle>
          <a:p>
            <a:pPr>
              <a:lnSpc>
                <a:spcPct val="100000"/>
              </a:lnSpc>
            </a:pPr>
            <a:r>
              <a:rPr lang="en-US" sz="3198" dirty="0"/>
              <a:t>Software University – High-Quality Education, </a:t>
            </a:r>
            <a:br>
              <a:rPr lang="en-US" sz="3198" dirty="0"/>
            </a:br>
            <a:r>
              <a:rPr lang="en-US" sz="3198" dirty="0"/>
              <a:t>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898" noProof="1">
                <a:hlinkClick r:id="rId3"/>
              </a:rPr>
              <a:t>softuni.bg</a:t>
            </a:r>
            <a:r>
              <a:rPr lang="en-US" sz="2898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198" dirty="0"/>
              <a:t>Software University Foundation</a:t>
            </a:r>
            <a:endParaRPr lang="bg-BG" sz="3198" dirty="0"/>
          </a:p>
          <a:p>
            <a:pPr lvl="1">
              <a:lnSpc>
                <a:spcPct val="100000"/>
              </a:lnSpc>
            </a:pPr>
            <a:r>
              <a:rPr lang="en-US" sz="2998" noProof="1">
                <a:hlinkClick r:id="rId4"/>
              </a:rPr>
              <a:t>http://softuni.foundation/</a:t>
            </a:r>
            <a:endParaRPr lang="en-US" sz="2998" noProof="1"/>
          </a:p>
          <a:p>
            <a:pPr>
              <a:lnSpc>
                <a:spcPct val="100000"/>
              </a:lnSpc>
            </a:pPr>
            <a:r>
              <a:rPr lang="en-US" sz="3198" dirty="0"/>
              <a:t>Software University @ Facebook</a:t>
            </a:r>
          </a:p>
          <a:p>
            <a:pPr marL="989981" marR="0" lvl="1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pPr>
            <a:r>
              <a:rPr kumimoji="0" lang="en-US" sz="2898" b="0" i="0" u="none" strike="noStrike" kern="1200" cap="none" spc="0" normalizeH="0" baseline="0" noProof="1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5"/>
              </a:rPr>
              <a:t>facebook.com/SoftwareUniversity</a:t>
            </a:r>
            <a:endParaRPr kumimoji="0" lang="en-US" sz="2898" b="0" i="0" u="none" strike="noStrike" kern="1200" cap="none" spc="0" normalizeH="0" baseline="0" noProof="1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en-US" sz="3198" dirty="0"/>
              <a:t>Software University Forums</a:t>
            </a:r>
          </a:p>
          <a:p>
            <a:pPr marL="989981" marR="0" lvl="1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pPr>
            <a:r>
              <a:rPr lang="en-US" sz="2798" dirty="0">
                <a:hlinkClick r:id="rId6"/>
              </a:rPr>
              <a:t>forum.softuni.bg</a:t>
            </a:r>
            <a:endParaRPr lang="en-US" sz="2798" noProof="1"/>
          </a:p>
        </p:txBody>
      </p:sp>
      <p:pic>
        <p:nvPicPr>
          <p:cNvPr id="14" name="Picture 4">
            <a:hlinkClick r:id="rId7" tooltip="Software University @ Facebook"/>
            <a:extLst>
              <a:ext uri="{FF2B5EF4-FFF2-40B4-BE49-F238E27FC236}">
                <a16:creationId xmlns:a16="http://schemas.microsoft.com/office/drawing/2014/main" id="{0101C673-F197-4525-ADDC-FFD181E4E1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261449" y="3608627"/>
            <a:ext cx="1119031" cy="1118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hlinkClick r:id="rId6" tooltip="Software University Discussion Forum"/>
            <a:extLst>
              <a:ext uri="{FF2B5EF4-FFF2-40B4-BE49-F238E27FC236}">
                <a16:creationId xmlns:a16="http://schemas.microsoft.com/office/drawing/2014/main" id="{A584039C-C3B0-4714-A6D0-181CA3D2DD2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7977" y="5017462"/>
            <a:ext cx="1042504" cy="1042233"/>
          </a:xfrm>
          <a:prstGeom prst="rect">
            <a:avLst/>
          </a:prstGeom>
        </p:spPr>
      </p:pic>
      <p:pic>
        <p:nvPicPr>
          <p:cNvPr id="16" name="Picture 15">
            <a:hlinkClick r:id="rId3"/>
            <a:extLst>
              <a:ext uri="{FF2B5EF4-FFF2-40B4-BE49-F238E27FC236}">
                <a16:creationId xmlns:a16="http://schemas.microsoft.com/office/drawing/2014/main" id="{07C965FA-A87E-4824-AFA8-C67AF548A7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6603" y="2384689"/>
            <a:ext cx="3227765" cy="429774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DC5D9AB-27D1-4866-B85E-1728987FAEF5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5829" y="1319423"/>
            <a:ext cx="1670274" cy="206515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6646B95-5E3B-4DE8-9118-031C2C296D8C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AE87ED9C-76E1-4D85-9B06-3AF44AABB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286" y="10887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</p:spTree>
    <p:extLst>
      <p:ext uri="{BB962C8B-B14F-4D97-AF65-F5344CB8AC3E}">
        <p14:creationId xmlns:p14="http://schemas.microsoft.com/office/powerpoint/2010/main" val="2196466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3050" y="4869900"/>
            <a:ext cx="10365899" cy="9037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3050" y="5754968"/>
            <a:ext cx="10365899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30772" y="228600"/>
            <a:ext cx="2176092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9350979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of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1E40596-5F7F-41C3-9807-7FA635B424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5951C9B-3DEE-4E28-8D4C-55505E0CB6AB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9" name="Picture 8" descr="A drawing of a cartoon character&#10;&#10;Description generated with high confidence">
            <a:extLst>
              <a:ext uri="{FF2B5EF4-FFF2-40B4-BE49-F238E27FC236}">
                <a16:creationId xmlns:a16="http://schemas.microsoft.com/office/drawing/2014/main" id="{DC4365F6-D2C1-47B4-8477-38FD2C7711A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910369" y="1409638"/>
            <a:ext cx="3572162" cy="4385137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48CCE616-2FC8-4941-8612-3EC8CFD842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Table of Content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8182463" cy="4795935"/>
          </a:xfrm>
        </p:spPr>
        <p:txBody>
          <a:bodyPr/>
          <a:lstStyle>
            <a:lvl1pPr marL="514042" indent="-514042">
              <a:buFont typeface="+mj-lt"/>
              <a:buAutoNum type="arabicPeriod"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F7D6D63-C0D2-4213-B1FA-96890BDE6C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0AA6AF62-9F6D-4B1C-831C-72AACA29F78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10/4/2018</a:t>
            </a:fld>
            <a:endParaRPr lang="en-US" dirty="0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D92A8ED8-1E91-4F87-9AAB-0B939CA64F6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37E4C518-B0B3-4716-AB97-AC8ECA4F7C8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872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55D431A-1BDA-40DB-B7D8-23653331B7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Title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15109" y="5490438"/>
            <a:ext cx="10961783" cy="49981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998" b="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Subtitle</a:t>
            </a:r>
          </a:p>
        </p:txBody>
      </p:sp>
      <p:sp>
        <p:nvSpPr>
          <p:cNvPr id="4" name="Oval 3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654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B0FF4B1E-24EA-407C-BFA6-24CCB6D440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-3472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205" y="1792355"/>
            <a:ext cx="1830305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E:\002-KIMS BUSINESS\007-02-Fullslidesppt-Contents\20161228\02-edu\bulb-item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5205" y="1792355"/>
            <a:ext cx="915152" cy="4062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5510" y="1121144"/>
            <a:ext cx="9929724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4ED30444-7448-455E-ACFD-2D8F93C939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399495" cy="88265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0505D47-5EAF-4709-A366-B1437B044AC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5599" y="274595"/>
            <a:ext cx="2144846" cy="534964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F9A2DC4-5280-4E93-B6D2-9709FE6D062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10/4/2018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FA4C1EE0-8040-49CB-9319-CF991DE7B32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643825A-6B67-4224-B077-B526FC2A4C7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2530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3DA6B0AA-1988-451B-88D4-0F72629557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-3472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027" y="3314704"/>
            <a:ext cx="1260665" cy="2797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1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399495" cy="88265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59073" y="1121144"/>
            <a:ext cx="10036163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F2A4EF-FDC7-4D65-91A0-D3473057251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10/4/2018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D0B15D-022F-4B93-A0E6-6FC062C18AF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845B5C-C9D2-4885-BBE1-AE0D4F570CB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1E6AED5-8603-4881-90EA-963A2A5A2C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5599" y="274595"/>
            <a:ext cx="2144846" cy="534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65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9AD94B5-9922-4E42-89CE-3C445EFB15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/>
        </p:nvSpPr>
        <p:spPr>
          <a:xfrm>
            <a:off x="-1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20106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3E2769-FF5C-435B-BEDD-ABA3B8F1B97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10/4/2018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B6AD27-58D7-46FA-99F8-E5BB835ADA6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9DA7C9-2FCE-40EB-BF32-C6983222020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991B60F-461F-45D1-A35C-8AC3D83E7AD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97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6465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79D60504-DA9E-4357-9A0A-15E333FC27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7B03959-5ED4-4593-8CEF-2AE1A73775F5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" y="6184673"/>
            <a:ext cx="12192000" cy="67333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4" name="Oval 3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8A09987-8827-47B7-85D3-6D69487FC7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028D2F0-1E67-414B-A93D-D3F8F131A1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551" y="5206773"/>
            <a:ext cx="958900" cy="1184869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5931"/>
            <a:ext cx="5426148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75450" y="1195931"/>
            <a:ext cx="5426147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58E34E-73A2-41B4-8C58-4DDB1D4D97D8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88816" y="6390560"/>
            <a:ext cx="808713" cy="308845"/>
          </a:xfrm>
        </p:spPr>
        <p:txBody>
          <a:bodyPr/>
          <a:lstStyle/>
          <a:p>
            <a:fld id="{055373AC-9AA7-423B-BA00-BA1C74164DBD}" type="datetime1">
              <a:rPr lang="en-US" smtClean="0"/>
              <a:pPr/>
              <a:t>10/4/2018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7141AFF-42FF-4AAA-A3FA-149DDA66FCC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B2616D-7BC8-4F96-B3A7-B299A353B42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3AACB49-5E4F-4436-9D82-E83B52A7FCB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0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C19C6415-13AB-4677-935E-D11508C4AD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B4EBD86-A13A-41DF-A04E-EA4A858E8860}"/>
              </a:ext>
            </a:extLst>
          </p:cNvPr>
          <p:cNvSpPr/>
          <p:nvPr/>
        </p:nvSpPr>
        <p:spPr>
          <a:xfrm>
            <a:off x="-3176" y="-17929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04F318BE-2BAD-4677-871C-D78A4BF0CB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501" y="1196126"/>
            <a:ext cx="11811097" cy="518562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609219" indent="0">
              <a:buNone/>
              <a:defRPr/>
            </a:lvl2pPr>
          </a:lstStyle>
          <a:p>
            <a:pPr lvl="0"/>
            <a:r>
              <a:rPr lang="en-GB" dirty="0"/>
              <a:t>Sample source code: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278A82F-5546-4977-9F75-2A933B4159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5283" y="1830475"/>
            <a:ext cx="10961435" cy="1633497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398" b="1" noProof="1" smtClean="0">
                <a:solidFill>
                  <a:schemeClr val="tx1">
                    <a:lumMod val="75000"/>
                  </a:schemeClr>
                </a:solidFill>
                <a:effectLst/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BA3E62-7E9B-447C-9045-B989874D05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57BD22-7B02-4D39-928A-4BAD0D84EC13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10/4/2018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DED1B3-84A5-43D8-8770-B2C1E963B68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13FF9B-335F-4699-94F7-E43CA829037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EB003D1-D2F8-474E-9E8E-075BE60E927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82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0403F5F2-BA1B-4A39-A03D-AD9E046944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8816" y="6397196"/>
            <a:ext cx="808713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10/4/2018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32BCD1B1-3A00-45B1-B516-6B8E7FBC47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902A4B2-CB08-42CE-A814-FBDF345C2F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13" y="1138844"/>
            <a:ext cx="11804822" cy="524290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78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8" r:id="rId12"/>
    <p:sldLayoutId id="2147483689" r:id="rId13"/>
    <p:sldLayoutId id="2147483687" r:id="rId14"/>
    <p:sldLayoutId id="2147483690" r:id="rId15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1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6915" indent="-456915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989981" indent="-380762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048" indent="-304610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267" indent="-304610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741485" indent="-304610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b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sv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etbootstrap.com/docs/4.1/utilities/colors/" TargetMode="External"/><Relationship Id="rId2" Type="http://schemas.openxmlformats.org/officeDocument/2006/relationships/hyperlink" Target="https://getbootstrap.com/docs/4.1/content/typography/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hyperlink" Target="https://getbootstrap.com/docs/4.0/components/buttons/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hyperlink" Target="https://getbootstrap.com/docs/4.1/content/reboot/#lists" TargetMode="Externa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sv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fontawesome.com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3.gi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trainings/courses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hyperlink" Target="https://netpeak.bg/" TargetMode="External"/><Relationship Id="rId18" Type="http://schemas.openxmlformats.org/officeDocument/2006/relationships/image" Target="../media/image79.png"/><Relationship Id="rId26" Type="http://schemas.openxmlformats.org/officeDocument/2006/relationships/image" Target="../media/image38.png"/><Relationship Id="rId3" Type="http://schemas.openxmlformats.org/officeDocument/2006/relationships/hyperlink" Target="http://www.infragistics.com/" TargetMode="External"/><Relationship Id="rId21" Type="http://schemas.openxmlformats.org/officeDocument/2006/relationships/hyperlink" Target="https://www.sbtech.com/" TargetMode="External"/><Relationship Id="rId7" Type="http://schemas.openxmlformats.org/officeDocument/2006/relationships/hyperlink" Target="http://codexio.bg/" TargetMode="External"/><Relationship Id="rId12" Type="http://schemas.openxmlformats.org/officeDocument/2006/relationships/image" Target="../media/image77.png"/><Relationship Id="rId17" Type="http://schemas.openxmlformats.org/officeDocument/2006/relationships/hyperlink" Target="http://www.telenor.bg/" TargetMode="External"/><Relationship Id="rId25" Type="http://schemas.openxmlformats.org/officeDocument/2006/relationships/hyperlink" Target="https://www.superhosting.bg/" TargetMode="External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78.png"/><Relationship Id="rId20" Type="http://schemas.openxmlformats.org/officeDocument/2006/relationships/image" Target="../media/image8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5.png"/><Relationship Id="rId11" Type="http://schemas.openxmlformats.org/officeDocument/2006/relationships/hyperlink" Target="https://aeternity.com/" TargetMode="External"/><Relationship Id="rId24" Type="http://schemas.openxmlformats.org/officeDocument/2006/relationships/image" Target="../media/image81.png"/><Relationship Id="rId5" Type="http://schemas.openxmlformats.org/officeDocument/2006/relationships/hyperlink" Target="https://www.indeavr.com/en" TargetMode="External"/><Relationship Id="rId15" Type="http://schemas.openxmlformats.org/officeDocument/2006/relationships/hyperlink" Target="https://www.softwaregroup.com/" TargetMode="External"/><Relationship Id="rId23" Type="http://schemas.openxmlformats.org/officeDocument/2006/relationships/hyperlink" Target="http://www.postbank.bg/" TargetMode="External"/><Relationship Id="rId28" Type="http://schemas.openxmlformats.org/officeDocument/2006/relationships/image" Target="../media/image82.png"/><Relationship Id="rId10" Type="http://schemas.openxmlformats.org/officeDocument/2006/relationships/image" Target="../media/image76.jpeg"/><Relationship Id="rId19" Type="http://schemas.openxmlformats.org/officeDocument/2006/relationships/hyperlink" Target="http://www.xs-software.com/" TargetMode="External"/><Relationship Id="rId4" Type="http://schemas.openxmlformats.org/officeDocument/2006/relationships/image" Target="../media/image74.png"/><Relationship Id="rId9" Type="http://schemas.openxmlformats.org/officeDocument/2006/relationships/hyperlink" Target="https://www.liebherr.com/en/deu/start/start-page.html" TargetMode="External"/><Relationship Id="rId14" Type="http://schemas.openxmlformats.org/officeDocument/2006/relationships/image" Target="../media/image37.png"/><Relationship Id="rId22" Type="http://schemas.openxmlformats.org/officeDocument/2006/relationships/image" Target="../media/image31.png"/><Relationship Id="rId27" Type="http://schemas.openxmlformats.org/officeDocument/2006/relationships/hyperlink" Target="http://smartit.bg/" TargetMode="Externa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hyperlink" Target="http://www.world-of-myths.com/" TargetMode="External"/><Relationship Id="rId3" Type="http://schemas.openxmlformats.org/officeDocument/2006/relationships/image" Target="../media/image83.jpeg"/><Relationship Id="rId7" Type="http://schemas.openxmlformats.org/officeDocument/2006/relationships/image" Target="../media/image8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www.onebitsoftware.net/" TargetMode="External"/><Relationship Id="rId11" Type="http://schemas.openxmlformats.org/officeDocument/2006/relationships/image" Target="../media/image87.gif"/><Relationship Id="rId5" Type="http://schemas.openxmlformats.org/officeDocument/2006/relationships/image" Target="../media/image84.png"/><Relationship Id="rId10" Type="http://schemas.openxmlformats.org/officeDocument/2006/relationships/hyperlink" Target="https://www.lukanet.com/" TargetMode="External"/><Relationship Id="rId4" Type="http://schemas.openxmlformats.org/officeDocument/2006/relationships/hyperlink" Target="http://codexio.bg/" TargetMode="External"/><Relationship Id="rId9" Type="http://schemas.openxmlformats.org/officeDocument/2006/relationships/image" Target="../media/image86.jpe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s://softuni.org/" TargetMode="External"/><Relationship Id="rId12" Type="http://schemas.openxmlformats.org/officeDocument/2006/relationships/image" Target="../media/image9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89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4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9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stackpath.bootstrapcdn.com/bootstrap/4.1.3/js/bootstrap.min.js" TargetMode="External"/><Relationship Id="rId2" Type="http://schemas.openxmlformats.org/officeDocument/2006/relationships/hyperlink" Target="https://stackpath.bootstrapcdn.com/bootstrap/4.1.3/css/bootstrap.min.css" TargetMode="Externa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cdnjs.cloudflare.com/ajax/libs/popper.js/1.14.3/umd/popper.min.js" TargetMode="External"/><Relationship Id="rId2" Type="http://schemas.openxmlformats.org/officeDocument/2006/relationships/hyperlink" Target="https://code.jquery.com/jquery-3.3.1.slim.min.js" TargetMode="Externa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004DC04-DA2A-41C0-8578-4B8D2F08EA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6859" y="1178878"/>
            <a:ext cx="10965303" cy="882654"/>
          </a:xfrm>
        </p:spPr>
        <p:txBody>
          <a:bodyPr>
            <a:normAutofit/>
          </a:bodyPr>
          <a:lstStyle/>
          <a:p>
            <a:r>
              <a:rPr lang="en-US" dirty="0"/>
              <a:t>Data Visualization and Styling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F91798-9AD5-4209-8887-958029548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Bootstrap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http://softuni.bg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A396BB6-2053-4690-9672-BC528007D37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SoftUni Team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585BC4C-0F13-4FD4-8F23-99FD4661837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Technical Trainers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D6CB3B4-00EC-4353-AAEB-A72B01B921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0136" y="2102899"/>
            <a:ext cx="3691727" cy="3100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419101F-2AC4-45D9-BF20-48526FEC760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You can also download the resources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locally</a:t>
            </a:r>
          </a:p>
          <a:p>
            <a:r>
              <a:rPr lang="en-US" dirty="0"/>
              <a:t>You’ll have to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configure</a:t>
            </a:r>
            <a:r>
              <a:rPr lang="en-US" dirty="0"/>
              <a:t> your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application</a:t>
            </a:r>
            <a:r>
              <a:rPr lang="en-US" dirty="0"/>
              <a:t> to </a:t>
            </a:r>
            <a:br>
              <a:rPr lang="en-US" dirty="0"/>
            </a:br>
            <a:r>
              <a:rPr lang="en-US" dirty="0"/>
              <a:t>return them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Download Resources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>
          <a:xfrm>
            <a:off x="1156652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531812" y="3657600"/>
            <a:ext cx="10944002" cy="67977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noProof="1"/>
              <a:t>&lt;link rel="stylesheet“ href="</a:t>
            </a:r>
            <a:r>
              <a:rPr lang="en-US" sz="3000" noProof="1">
                <a:solidFill>
                  <a:schemeClr val="accent1">
                    <a:lumMod val="75000"/>
                  </a:schemeClr>
                </a:solidFill>
              </a:rPr>
              <a:t>../bootstrap/css/bootstrap.min.css</a:t>
            </a:r>
            <a:r>
              <a:rPr lang="en-US" sz="3000" noProof="1"/>
              <a:t>"/&gt;</a:t>
            </a:r>
            <a:endParaRPr lang="en-US" sz="30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531812" y="4557819"/>
            <a:ext cx="10944002" cy="67977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dirty="0"/>
              <a:t> &lt;script </a:t>
            </a:r>
            <a:r>
              <a:rPr lang="en-US" sz="3000" noProof="1"/>
              <a:t>src</a:t>
            </a:r>
            <a:r>
              <a:rPr lang="en-US" sz="3000" dirty="0"/>
              <a:t>="</a:t>
            </a:r>
            <a:r>
              <a:rPr lang="en-US" sz="3000" dirty="0">
                <a:solidFill>
                  <a:schemeClr val="accent1">
                    <a:lumMod val="75000"/>
                  </a:schemeClr>
                </a:solidFill>
              </a:rPr>
              <a:t>../</a:t>
            </a:r>
            <a:r>
              <a:rPr lang="en-US" sz="3000" noProof="1">
                <a:solidFill>
                  <a:schemeClr val="accent1">
                    <a:lumMod val="75000"/>
                  </a:schemeClr>
                </a:solidFill>
              </a:rPr>
              <a:t>jquery</a:t>
            </a:r>
            <a:r>
              <a:rPr lang="en-US" sz="3000" dirty="0">
                <a:solidFill>
                  <a:schemeClr val="accent1">
                    <a:lumMod val="75000"/>
                  </a:schemeClr>
                </a:solidFill>
              </a:rPr>
              <a:t>/</a:t>
            </a:r>
            <a:r>
              <a:rPr lang="en-US" sz="3000" noProof="1">
                <a:solidFill>
                  <a:schemeClr val="accent1">
                    <a:lumMod val="75000"/>
                  </a:schemeClr>
                </a:solidFill>
              </a:rPr>
              <a:t>jquery</a:t>
            </a:r>
            <a:r>
              <a:rPr lang="en-US" sz="3000" dirty="0">
                <a:solidFill>
                  <a:schemeClr val="accent1">
                    <a:lumMod val="75000"/>
                  </a:schemeClr>
                </a:solidFill>
              </a:rPr>
              <a:t>.3.3.1.min.js</a:t>
            </a:r>
            <a:r>
              <a:rPr lang="en-US" sz="3000" dirty="0"/>
              <a:t>"&gt;&lt;/script&gt;</a:t>
            </a:r>
            <a:endParaRPr lang="en-US" sz="30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Text Placeholder 5"/>
          <p:cNvSpPr txBox="1">
            <a:spLocks/>
          </p:cNvSpPr>
          <p:nvPr/>
        </p:nvSpPr>
        <p:spPr>
          <a:xfrm>
            <a:off x="531812" y="5432032"/>
            <a:ext cx="10944002" cy="67977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dirty="0"/>
              <a:t>&lt;script src="</a:t>
            </a:r>
            <a:r>
              <a:rPr lang="en-US" sz="3000" dirty="0">
                <a:solidFill>
                  <a:schemeClr val="accent1">
                    <a:lumMod val="75000"/>
                  </a:schemeClr>
                </a:solidFill>
              </a:rPr>
              <a:t>../bootstrap/</a:t>
            </a:r>
            <a:r>
              <a:rPr lang="en-US" sz="3000" noProof="1">
                <a:solidFill>
                  <a:schemeClr val="accent1">
                    <a:lumMod val="75000"/>
                  </a:schemeClr>
                </a:solidFill>
              </a:rPr>
              <a:t>js</a:t>
            </a:r>
            <a:r>
              <a:rPr lang="en-US" sz="3000" dirty="0">
                <a:solidFill>
                  <a:schemeClr val="accent1">
                    <a:lumMod val="75000"/>
                  </a:schemeClr>
                </a:solidFill>
              </a:rPr>
              <a:t>/bootstrap.min.js</a:t>
            </a:r>
            <a:r>
              <a:rPr lang="en-US" sz="3000" dirty="0"/>
              <a:t>"&gt;&lt;/script&gt;</a:t>
            </a:r>
            <a:endParaRPr lang="en-US" sz="30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2898" y="1300466"/>
            <a:ext cx="3315600" cy="2128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92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 animBg="1"/>
      <p:bldP spid="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A1E86E-9BE6-4CAF-AA4D-9286905941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9084" y="4934407"/>
            <a:ext cx="10961783" cy="768084"/>
          </a:xfrm>
        </p:spPr>
        <p:txBody>
          <a:bodyPr/>
          <a:lstStyle/>
          <a:p>
            <a:r>
              <a:rPr lang="en-US" dirty="0"/>
              <a:t>Grid System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5AAE813-DA4C-4785-871B-D638BE7C395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99084" y="5720020"/>
            <a:ext cx="10961783" cy="499819"/>
          </a:xfrm>
        </p:spPr>
        <p:txBody>
          <a:bodyPr/>
          <a:lstStyle/>
          <a:p>
            <a:r>
              <a:rPr lang="en-US" dirty="0"/>
              <a:t>Building Layouts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53AF4E9-9EB1-47E4-977A-43775EF565C8}"/>
              </a:ext>
            </a:extLst>
          </p:cNvPr>
          <p:cNvSpPr/>
          <p:nvPr/>
        </p:nvSpPr>
        <p:spPr bwMode="auto">
          <a:xfrm>
            <a:off x="4963885" y="1539551"/>
            <a:ext cx="559837" cy="1123460"/>
          </a:xfrm>
          <a:prstGeom prst="rect">
            <a:avLst/>
          </a:prstGeom>
          <a:solidFill>
            <a:schemeClr val="bg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2501EEC-7FE7-4122-ACEE-3462EFCC6C16}"/>
              </a:ext>
            </a:extLst>
          </p:cNvPr>
          <p:cNvSpPr/>
          <p:nvPr/>
        </p:nvSpPr>
        <p:spPr bwMode="auto">
          <a:xfrm>
            <a:off x="5610808" y="1539551"/>
            <a:ext cx="1648408" cy="625152"/>
          </a:xfrm>
          <a:prstGeom prst="rect">
            <a:avLst/>
          </a:prstGeom>
          <a:solidFill>
            <a:schemeClr val="bg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E373B60-2777-4E39-803D-366B9A0AC529}"/>
              </a:ext>
            </a:extLst>
          </p:cNvPr>
          <p:cNvSpPr/>
          <p:nvPr/>
        </p:nvSpPr>
        <p:spPr bwMode="auto">
          <a:xfrm>
            <a:off x="5610808" y="2273199"/>
            <a:ext cx="1648408" cy="404687"/>
          </a:xfrm>
          <a:prstGeom prst="rect">
            <a:avLst/>
          </a:prstGeom>
          <a:solidFill>
            <a:schemeClr val="bg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96EC371-481F-4D94-A034-35AFF009B1EA}"/>
              </a:ext>
            </a:extLst>
          </p:cNvPr>
          <p:cNvSpPr/>
          <p:nvPr/>
        </p:nvSpPr>
        <p:spPr bwMode="auto">
          <a:xfrm>
            <a:off x="4963886" y="2786382"/>
            <a:ext cx="1648408" cy="404687"/>
          </a:xfrm>
          <a:prstGeom prst="rect">
            <a:avLst/>
          </a:prstGeom>
          <a:solidFill>
            <a:schemeClr val="bg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08655FB-BCBD-4E8B-970B-F44EF6454153}"/>
              </a:ext>
            </a:extLst>
          </p:cNvPr>
          <p:cNvSpPr/>
          <p:nvPr/>
        </p:nvSpPr>
        <p:spPr bwMode="auto">
          <a:xfrm>
            <a:off x="6718041" y="2786381"/>
            <a:ext cx="541175" cy="404687"/>
          </a:xfrm>
          <a:prstGeom prst="rect">
            <a:avLst/>
          </a:prstGeom>
          <a:solidFill>
            <a:schemeClr val="bg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A6A7750-AA6D-4CEB-9668-BFE782223782}"/>
              </a:ext>
            </a:extLst>
          </p:cNvPr>
          <p:cNvSpPr/>
          <p:nvPr/>
        </p:nvSpPr>
        <p:spPr bwMode="auto">
          <a:xfrm>
            <a:off x="4963886" y="3284690"/>
            <a:ext cx="2295330" cy="404687"/>
          </a:xfrm>
          <a:prstGeom prst="rect">
            <a:avLst/>
          </a:prstGeom>
          <a:solidFill>
            <a:schemeClr val="bg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64537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0"/>
          </p:nvPr>
        </p:nvSpPr>
        <p:spPr>
          <a:xfrm>
            <a:off x="190500" y="1195388"/>
            <a:ext cx="11817350" cy="5202237"/>
          </a:xfrm>
        </p:spPr>
        <p:txBody>
          <a:bodyPr/>
          <a:lstStyle/>
          <a:p>
            <a:r>
              <a:rPr lang="en-US" dirty="0"/>
              <a:t>Bootstrap includes a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responsive</a:t>
            </a:r>
            <a:r>
              <a:rPr lang="en-US" dirty="0"/>
              <a:t>, mobile</a:t>
            </a:r>
            <a:r>
              <a:rPr lang="bg-BG" dirty="0"/>
              <a:t>-</a:t>
            </a:r>
            <a:r>
              <a:rPr lang="en-US" dirty="0"/>
              <a:t>first</a:t>
            </a:r>
            <a:r>
              <a:rPr lang="bg-BG" dirty="0"/>
              <a:t>, </a:t>
            </a:r>
            <a:r>
              <a:rPr lang="en-US" dirty="0"/>
              <a:t>fluid</a:t>
            </a:r>
            <a:r>
              <a:rPr lang="bg-BG" dirty="0"/>
              <a:t>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grid system </a:t>
            </a:r>
            <a:r>
              <a:rPr lang="en-US" dirty="0"/>
              <a:t>that appropriately scales up to 12 columns</a:t>
            </a:r>
            <a:endParaRPr lang="en-US" noProof="1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Grid System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7083" y="3336236"/>
            <a:ext cx="10223695" cy="2474525"/>
          </a:xfrm>
          <a:prstGeom prst="rect">
            <a:avLst/>
          </a:prstGeom>
        </p:spPr>
      </p:pic>
      <p:sp>
        <p:nvSpPr>
          <p:cNvPr id="19" name="AutoShape 25"/>
          <p:cNvSpPr>
            <a:spLocks noChangeArrowheads="1"/>
          </p:cNvSpPr>
          <p:nvPr/>
        </p:nvSpPr>
        <p:spPr bwMode="auto">
          <a:xfrm>
            <a:off x="369734" y="3200400"/>
            <a:ext cx="1121562" cy="457200"/>
          </a:xfrm>
          <a:prstGeom prst="wedgeRoundRectCallout">
            <a:avLst>
              <a:gd name="adj1" fmla="val 59239"/>
              <a:gd name="adj2" fmla="val 27393"/>
              <a:gd name="adj3" fmla="val 16667"/>
            </a:avLst>
          </a:prstGeom>
          <a:solidFill>
            <a:schemeClr val="tx1">
              <a:alpha val="94902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chemeClr val="bg2"/>
                </a:solidFill>
              </a:rPr>
              <a:t>Row 1</a:t>
            </a:r>
            <a:endParaRPr lang="bg-BG" sz="2800" dirty="0">
              <a:solidFill>
                <a:schemeClr val="bg2"/>
              </a:solidFill>
            </a:endParaRPr>
          </a:p>
        </p:txBody>
      </p:sp>
      <p:sp>
        <p:nvSpPr>
          <p:cNvPr id="20" name="AutoShape 25"/>
          <p:cNvSpPr>
            <a:spLocks noChangeArrowheads="1"/>
          </p:cNvSpPr>
          <p:nvPr/>
        </p:nvSpPr>
        <p:spPr bwMode="auto">
          <a:xfrm>
            <a:off x="345546" y="3906078"/>
            <a:ext cx="1121562" cy="457200"/>
          </a:xfrm>
          <a:prstGeom prst="wedgeRoundRectCallout">
            <a:avLst>
              <a:gd name="adj1" fmla="val 59239"/>
              <a:gd name="adj2" fmla="val 27393"/>
              <a:gd name="adj3" fmla="val 16667"/>
            </a:avLst>
          </a:prstGeom>
          <a:solidFill>
            <a:schemeClr val="tx1">
              <a:alpha val="94902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chemeClr val="bg2"/>
                </a:solidFill>
              </a:rPr>
              <a:t>Row 2</a:t>
            </a:r>
            <a:endParaRPr lang="bg-BG" sz="2800" dirty="0">
              <a:solidFill>
                <a:schemeClr val="bg2"/>
              </a:solidFill>
            </a:endParaRPr>
          </a:p>
        </p:txBody>
      </p:sp>
      <p:sp>
        <p:nvSpPr>
          <p:cNvPr id="21" name="AutoShape 25"/>
          <p:cNvSpPr>
            <a:spLocks noChangeArrowheads="1"/>
          </p:cNvSpPr>
          <p:nvPr/>
        </p:nvSpPr>
        <p:spPr bwMode="auto">
          <a:xfrm>
            <a:off x="345546" y="4611756"/>
            <a:ext cx="1121562" cy="457200"/>
          </a:xfrm>
          <a:prstGeom prst="wedgeRoundRectCallout">
            <a:avLst>
              <a:gd name="adj1" fmla="val 59239"/>
              <a:gd name="adj2" fmla="val 27393"/>
              <a:gd name="adj3" fmla="val 16667"/>
            </a:avLst>
          </a:prstGeom>
          <a:solidFill>
            <a:schemeClr val="tx1">
              <a:alpha val="94902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chemeClr val="bg2"/>
                </a:solidFill>
              </a:rPr>
              <a:t>Row 3</a:t>
            </a:r>
            <a:endParaRPr lang="bg-BG" sz="2800" dirty="0">
              <a:solidFill>
                <a:schemeClr val="bg2"/>
              </a:solidFill>
            </a:endParaRPr>
          </a:p>
        </p:txBody>
      </p:sp>
      <p:sp>
        <p:nvSpPr>
          <p:cNvPr id="22" name="AutoShape 25"/>
          <p:cNvSpPr>
            <a:spLocks noChangeArrowheads="1"/>
          </p:cNvSpPr>
          <p:nvPr/>
        </p:nvSpPr>
        <p:spPr bwMode="auto">
          <a:xfrm>
            <a:off x="351532" y="5284304"/>
            <a:ext cx="1121562" cy="457200"/>
          </a:xfrm>
          <a:prstGeom prst="wedgeRoundRectCallout">
            <a:avLst>
              <a:gd name="adj1" fmla="val 59239"/>
              <a:gd name="adj2" fmla="val 27393"/>
              <a:gd name="adj3" fmla="val 16667"/>
            </a:avLst>
          </a:prstGeom>
          <a:solidFill>
            <a:schemeClr val="tx1">
              <a:alpha val="94902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chemeClr val="bg2"/>
                </a:solidFill>
              </a:rPr>
              <a:t>Row 4</a:t>
            </a:r>
            <a:endParaRPr lang="bg-BG" sz="2800" dirty="0">
              <a:solidFill>
                <a:schemeClr val="bg2"/>
              </a:solidFill>
            </a:endParaRPr>
          </a:p>
        </p:txBody>
      </p:sp>
      <p:sp>
        <p:nvSpPr>
          <p:cNvPr id="24" name="AutoShape 25"/>
          <p:cNvSpPr>
            <a:spLocks noChangeArrowheads="1"/>
          </p:cNvSpPr>
          <p:nvPr/>
        </p:nvSpPr>
        <p:spPr bwMode="auto">
          <a:xfrm>
            <a:off x="1627082" y="2738758"/>
            <a:ext cx="990600" cy="461642"/>
          </a:xfrm>
          <a:prstGeom prst="wedgeRoundRectCallout">
            <a:avLst>
              <a:gd name="adj1" fmla="val -9920"/>
              <a:gd name="adj2" fmla="val 70871"/>
              <a:gd name="adj3" fmla="val 16667"/>
            </a:avLst>
          </a:prstGeom>
          <a:solidFill>
            <a:schemeClr val="tx1">
              <a:alpha val="94902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chemeClr val="bg2"/>
                </a:solidFill>
              </a:rPr>
              <a:t>Col 1</a:t>
            </a:r>
            <a:endParaRPr lang="bg-BG" sz="2800" dirty="0">
              <a:solidFill>
                <a:schemeClr val="bg2"/>
              </a:solidFill>
            </a:endParaRPr>
          </a:p>
        </p:txBody>
      </p:sp>
      <p:sp>
        <p:nvSpPr>
          <p:cNvPr id="25" name="AutoShape 25"/>
          <p:cNvSpPr>
            <a:spLocks noChangeArrowheads="1"/>
          </p:cNvSpPr>
          <p:nvPr/>
        </p:nvSpPr>
        <p:spPr bwMode="auto">
          <a:xfrm>
            <a:off x="2751880" y="2729948"/>
            <a:ext cx="990600" cy="461642"/>
          </a:xfrm>
          <a:prstGeom prst="wedgeRoundRectCallout">
            <a:avLst>
              <a:gd name="adj1" fmla="val -9920"/>
              <a:gd name="adj2" fmla="val 70871"/>
              <a:gd name="adj3" fmla="val 16667"/>
            </a:avLst>
          </a:prstGeom>
          <a:solidFill>
            <a:schemeClr val="tx1">
              <a:alpha val="94902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chemeClr val="bg2"/>
                </a:solidFill>
              </a:rPr>
              <a:t>Col 2</a:t>
            </a:r>
            <a:endParaRPr lang="bg-BG" sz="2800" dirty="0">
              <a:solidFill>
                <a:schemeClr val="bg2"/>
              </a:solidFill>
            </a:endParaRPr>
          </a:p>
        </p:txBody>
      </p:sp>
      <p:sp>
        <p:nvSpPr>
          <p:cNvPr id="26" name="AutoShape 25"/>
          <p:cNvSpPr>
            <a:spLocks noChangeArrowheads="1"/>
          </p:cNvSpPr>
          <p:nvPr/>
        </p:nvSpPr>
        <p:spPr bwMode="auto">
          <a:xfrm>
            <a:off x="10566118" y="2729948"/>
            <a:ext cx="1218001" cy="461642"/>
          </a:xfrm>
          <a:prstGeom prst="wedgeRoundRectCallout">
            <a:avLst>
              <a:gd name="adj1" fmla="val 3952"/>
              <a:gd name="adj2" fmla="val 70871"/>
              <a:gd name="adj3" fmla="val 16667"/>
            </a:avLst>
          </a:prstGeom>
          <a:solidFill>
            <a:schemeClr val="tx1">
              <a:alpha val="94902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chemeClr val="bg2"/>
                </a:solidFill>
              </a:rPr>
              <a:t>Col 12</a:t>
            </a:r>
            <a:endParaRPr lang="bg-BG" sz="28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7101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2" grpId="0" animBg="1"/>
      <p:bldP spid="24" grpId="0" animBg="1"/>
      <p:bldP spid="25" grpId="0" animBg="1"/>
      <p:bldP spid="2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304800" y="1684326"/>
            <a:ext cx="7772400" cy="269663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…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&lt;div class="</a:t>
            </a:r>
            <a:r>
              <a:rPr lang="en-US" b="1" noProof="1">
                <a:solidFill>
                  <a:schemeClr val="accent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container-fluid</a:t>
            </a:r>
            <a:r>
              <a:rPr lang="en-US" b="1" noProof="1"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  &lt;div class="</a:t>
            </a:r>
            <a:r>
              <a:rPr lang="en-US" b="1" noProof="1">
                <a:solidFill>
                  <a:schemeClr val="accent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row</a:t>
            </a:r>
            <a:r>
              <a:rPr lang="en-US" b="1" noProof="1"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    &lt;div class="</a:t>
            </a:r>
            <a:r>
              <a:rPr lang="en-US" b="1" noProof="1">
                <a:solidFill>
                  <a:schemeClr val="accent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col-sm-4</a:t>
            </a:r>
            <a:r>
              <a:rPr lang="en-US" b="1" noProof="1">
                <a:latin typeface="Consolas" pitchFamily="49" charset="0"/>
                <a:cs typeface="Consolas" pitchFamily="49" charset="0"/>
              </a:rPr>
              <a:t>"&gt;Column one&lt;/div&gt;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    &lt;div class="</a:t>
            </a:r>
            <a:r>
              <a:rPr lang="en-US" b="1" noProof="1">
                <a:solidFill>
                  <a:schemeClr val="accent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col-sm-4</a:t>
            </a:r>
            <a:r>
              <a:rPr lang="en-US" b="1" noProof="1">
                <a:latin typeface="Consolas" pitchFamily="49" charset="0"/>
                <a:cs typeface="Consolas" pitchFamily="49" charset="0"/>
              </a:rPr>
              <a:t>"&gt;Column two&lt;/div&gt;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    &lt;div class="</a:t>
            </a:r>
            <a:r>
              <a:rPr lang="en-US" b="1" noProof="1">
                <a:solidFill>
                  <a:schemeClr val="accent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col-sm-4</a:t>
            </a:r>
            <a:r>
              <a:rPr lang="en-US" b="1" noProof="1">
                <a:latin typeface="Consolas" pitchFamily="49" charset="0"/>
                <a:cs typeface="Consolas" pitchFamily="49" charset="0"/>
              </a:rPr>
              <a:t>"&gt;Column three&lt;/div&gt;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  &lt;/div&gt;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&lt;/div&gt;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…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304800" y="1151121"/>
            <a:ext cx="7772400" cy="422918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index.html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Grid System Demo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479399" y="6553200"/>
            <a:ext cx="609441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064" y="4356590"/>
            <a:ext cx="7532136" cy="1988270"/>
          </a:xfrm>
          <a:prstGeom prst="rect">
            <a:avLst/>
          </a:prstGeom>
        </p:spPr>
      </p:pic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8153400" y="1684327"/>
            <a:ext cx="3733800" cy="9515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fr-FR" b="1" noProof="1">
                <a:latin typeface="Consolas" pitchFamily="49" charset="0"/>
                <a:cs typeface="Consolas" pitchFamily="49" charset="0"/>
              </a:rPr>
              <a:t>div {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bg-BG" b="1" noProof="1">
                <a:latin typeface="Consolas" pitchFamily="49" charset="0"/>
                <a:cs typeface="Consolas" pitchFamily="49" charset="0"/>
              </a:rPr>
              <a:t>  </a:t>
            </a:r>
            <a:r>
              <a:rPr lang="fr-FR" b="1" noProof="1">
                <a:latin typeface="Consolas" pitchFamily="49" charset="0"/>
                <a:cs typeface="Consolas" pitchFamily="49" charset="0"/>
              </a:rPr>
              <a:t>text-align: </a:t>
            </a:r>
            <a:r>
              <a:rPr lang="fr-FR" b="1" noProof="1">
                <a:solidFill>
                  <a:schemeClr val="accent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center</a:t>
            </a:r>
            <a:r>
              <a:rPr lang="fr-FR" b="1" noProof="1"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fr-FR" b="1" noProof="1">
                <a:latin typeface="Consolas" pitchFamily="49" charset="0"/>
                <a:cs typeface="Consolas" pitchFamily="49" charset="0"/>
              </a:rPr>
              <a:t>}</a:t>
            </a:r>
            <a:endParaRPr lang="en-US" b="1" noProof="1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8153400" y="1151121"/>
            <a:ext cx="3733800" cy="422918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index.css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3" name="AutoShape 25"/>
          <p:cNvSpPr>
            <a:spLocks noChangeArrowheads="1"/>
          </p:cNvSpPr>
          <p:nvPr/>
        </p:nvSpPr>
        <p:spPr bwMode="auto">
          <a:xfrm>
            <a:off x="4962091" y="1427584"/>
            <a:ext cx="1752600" cy="513749"/>
          </a:xfrm>
          <a:prstGeom prst="wedgeRoundRectCallout">
            <a:avLst>
              <a:gd name="adj1" fmla="val -113029"/>
              <a:gd name="adj2" fmla="val 57751"/>
              <a:gd name="adj3" fmla="val 16667"/>
            </a:avLst>
          </a:prstGeom>
          <a:solidFill>
            <a:schemeClr val="tx1">
              <a:alpha val="94902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chemeClr val="bg2"/>
                </a:solidFill>
              </a:rPr>
              <a:t>Container</a:t>
            </a:r>
            <a:endParaRPr lang="bg-BG" sz="2800" dirty="0">
              <a:solidFill>
                <a:schemeClr val="bg2"/>
              </a:solidFill>
            </a:endParaRPr>
          </a:p>
        </p:txBody>
      </p:sp>
      <p:sp>
        <p:nvSpPr>
          <p:cNvPr id="14" name="AutoShape 25"/>
          <p:cNvSpPr>
            <a:spLocks noChangeArrowheads="1"/>
          </p:cNvSpPr>
          <p:nvPr/>
        </p:nvSpPr>
        <p:spPr bwMode="auto">
          <a:xfrm>
            <a:off x="4038600" y="2051620"/>
            <a:ext cx="1752600" cy="584250"/>
          </a:xfrm>
          <a:prstGeom prst="wedgeRoundRectCallout">
            <a:avLst>
              <a:gd name="adj1" fmla="val -107774"/>
              <a:gd name="adj2" fmla="val 18087"/>
              <a:gd name="adj3" fmla="val 16667"/>
            </a:avLst>
          </a:prstGeom>
          <a:solidFill>
            <a:schemeClr val="tx1">
              <a:alpha val="94902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chemeClr val="bg2"/>
                </a:solidFill>
              </a:rPr>
              <a:t>Row</a:t>
            </a:r>
            <a:endParaRPr lang="bg-BG" sz="2800" dirty="0">
              <a:solidFill>
                <a:schemeClr val="bg2"/>
              </a:solidFill>
            </a:endParaRPr>
          </a:p>
        </p:txBody>
      </p:sp>
      <p:sp>
        <p:nvSpPr>
          <p:cNvPr id="15" name="AutoShape 25"/>
          <p:cNvSpPr>
            <a:spLocks noChangeArrowheads="1"/>
          </p:cNvSpPr>
          <p:nvPr/>
        </p:nvSpPr>
        <p:spPr bwMode="auto">
          <a:xfrm>
            <a:off x="1866123" y="3764953"/>
            <a:ext cx="1752600" cy="616009"/>
          </a:xfrm>
          <a:prstGeom prst="wedgeRoundRectCallout">
            <a:avLst>
              <a:gd name="adj1" fmla="val 28644"/>
              <a:gd name="adj2" fmla="val -97627"/>
              <a:gd name="adj3" fmla="val 16667"/>
            </a:avLst>
          </a:prstGeom>
          <a:solidFill>
            <a:schemeClr val="tx1">
              <a:alpha val="94902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chemeClr val="bg2"/>
                </a:solidFill>
              </a:rPr>
              <a:t>Columns</a:t>
            </a:r>
            <a:endParaRPr lang="bg-BG" sz="28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9716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0" grpId="0" animBg="1"/>
      <p:bldP spid="11" grpId="0" animBg="1"/>
      <p:bldP spid="13" grpId="0" animBg="1"/>
      <p:bldP spid="14" grpId="0" animBg="1"/>
      <p:bldP spid="1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0"/>
          </p:nvPr>
        </p:nvSpPr>
        <p:spPr>
          <a:xfrm>
            <a:off x="190500" y="1195388"/>
            <a:ext cx="11817350" cy="5202237"/>
          </a:xfrm>
        </p:spPr>
        <p:txBody>
          <a:bodyPr/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Rows</a:t>
            </a:r>
            <a:r>
              <a:rPr lang="en-US" dirty="0"/>
              <a:t> must be placed in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containers</a:t>
            </a:r>
          </a:p>
          <a:p>
            <a:pPr lvl="1"/>
            <a:r>
              <a:rPr lang="en-US" dirty="0"/>
              <a:t>.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container</a:t>
            </a:r>
            <a:r>
              <a:rPr lang="en-US" dirty="0"/>
              <a:t> is fixed-width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.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container-fluid</a:t>
            </a:r>
            <a:r>
              <a:rPr lang="en-US" dirty="0"/>
              <a:t> is full-width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Containers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>
          <a:xfrm>
            <a:off x="1156652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705"/>
          <a:stretch/>
        </p:blipFill>
        <p:spPr>
          <a:xfrm>
            <a:off x="827089" y="2468336"/>
            <a:ext cx="6323013" cy="148345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7089" y="4566703"/>
            <a:ext cx="6324601" cy="1311583"/>
          </a:xfrm>
          <a:prstGeom prst="rect">
            <a:avLst/>
          </a:prstGeom>
        </p:spPr>
      </p:pic>
      <p:sp>
        <p:nvSpPr>
          <p:cNvPr id="9" name="AutoShape 25"/>
          <p:cNvSpPr>
            <a:spLocks noChangeArrowheads="1"/>
          </p:cNvSpPr>
          <p:nvPr/>
        </p:nvSpPr>
        <p:spPr bwMode="auto">
          <a:xfrm>
            <a:off x="7789866" y="2203504"/>
            <a:ext cx="1906586" cy="1006562"/>
          </a:xfrm>
          <a:prstGeom prst="wedgeRoundRectCallout">
            <a:avLst>
              <a:gd name="adj1" fmla="val -66867"/>
              <a:gd name="adj2" fmla="val 45495"/>
              <a:gd name="adj3" fmla="val 16667"/>
            </a:avLst>
          </a:prstGeom>
          <a:solidFill>
            <a:schemeClr val="tx1">
              <a:alpha val="94902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chemeClr val="bg2"/>
                </a:solidFill>
              </a:rPr>
              <a:t>Leaves margin</a:t>
            </a:r>
            <a:endParaRPr lang="bg-BG" sz="2800" dirty="0">
              <a:solidFill>
                <a:schemeClr val="bg2"/>
              </a:solidFill>
            </a:endParaRPr>
          </a:p>
        </p:txBody>
      </p:sp>
      <p:sp>
        <p:nvSpPr>
          <p:cNvPr id="10" name="AutoShape 25"/>
          <p:cNvSpPr>
            <a:spLocks noChangeArrowheads="1"/>
          </p:cNvSpPr>
          <p:nvPr/>
        </p:nvSpPr>
        <p:spPr bwMode="auto">
          <a:xfrm>
            <a:off x="7789865" y="4300564"/>
            <a:ext cx="1906587" cy="1006562"/>
          </a:xfrm>
          <a:prstGeom prst="wedgeRoundRectCallout">
            <a:avLst>
              <a:gd name="adj1" fmla="val -66109"/>
              <a:gd name="adj2" fmla="val 38587"/>
              <a:gd name="adj3" fmla="val 16667"/>
            </a:avLst>
          </a:prstGeom>
          <a:solidFill>
            <a:schemeClr val="tx1">
              <a:alpha val="94902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chemeClr val="bg2"/>
                </a:solidFill>
              </a:rPr>
              <a:t>Full width, no margins</a:t>
            </a:r>
            <a:endParaRPr lang="bg-BG" sz="28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7728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2002" y="1151122"/>
            <a:ext cx="11618999" cy="5570355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3200" dirty="0"/>
              <a:t>Determines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how many columns </a:t>
            </a:r>
            <a:r>
              <a:rPr lang="en-US" sz="3200" dirty="0"/>
              <a:t>to use on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different screen sizes</a:t>
            </a:r>
          </a:p>
          <a:p>
            <a:pPr marL="0" indent="0">
              <a:lnSpc>
                <a:spcPct val="120000"/>
              </a:lnSpc>
              <a:buNone/>
            </a:pPr>
            <a:endParaRPr lang="bg-BG" sz="3200" dirty="0">
              <a:solidFill>
                <a:schemeClr val="tx2">
                  <a:lumMod val="75000"/>
                </a:schemeClr>
              </a:solidFill>
            </a:endParaRPr>
          </a:p>
          <a:p>
            <a:pPr marL="0" indent="0">
              <a:lnSpc>
                <a:spcPct val="120000"/>
              </a:lnSpc>
              <a:buNone/>
            </a:pPr>
            <a:endParaRPr lang="en-US" sz="3200" dirty="0">
              <a:solidFill>
                <a:schemeClr val="tx2">
                  <a:lumMod val="75000"/>
                </a:schemeClr>
              </a:solidFill>
            </a:endParaRPr>
          </a:p>
          <a:p>
            <a:pPr lvl="1">
              <a:lnSpc>
                <a:spcPct val="120000"/>
              </a:lnSpc>
            </a:pPr>
            <a:r>
              <a:rPr lang="en-US" sz="3200" b="1" dirty="0">
                <a:solidFill>
                  <a:schemeClr val="accent1">
                    <a:lumMod val="75000"/>
                  </a:schemeClr>
                </a:solidFill>
              </a:rPr>
              <a:t>.</a:t>
            </a:r>
            <a:r>
              <a:rPr lang="en-US" sz="3200" b="1" noProof="1">
                <a:solidFill>
                  <a:schemeClr val="accent1">
                    <a:lumMod val="75000"/>
                  </a:schemeClr>
                </a:solidFill>
              </a:rPr>
              <a:t>col-xs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: Width </a:t>
            </a:r>
            <a:r>
              <a:rPr lang="en-US" sz="3200" dirty="0"/>
              <a:t>Less than </a:t>
            </a:r>
            <a:r>
              <a:rPr lang="en-US" sz="3200" b="1" dirty="0">
                <a:solidFill>
                  <a:schemeClr val="accent1">
                    <a:lumMod val="75000"/>
                  </a:schemeClr>
                </a:solidFill>
              </a:rPr>
              <a:t>768px</a:t>
            </a:r>
          </a:p>
          <a:p>
            <a:pPr lvl="1">
              <a:lnSpc>
                <a:spcPct val="120000"/>
              </a:lnSpc>
            </a:pPr>
            <a:r>
              <a:rPr lang="en-US" sz="3200" b="1" dirty="0">
                <a:solidFill>
                  <a:schemeClr val="accent1">
                    <a:lumMod val="75000"/>
                  </a:schemeClr>
                </a:solidFill>
              </a:rPr>
              <a:t>.</a:t>
            </a:r>
            <a:r>
              <a:rPr lang="en-US" sz="3200" b="1" noProof="1">
                <a:solidFill>
                  <a:schemeClr val="accent1">
                    <a:lumMod val="75000"/>
                  </a:schemeClr>
                </a:solidFill>
              </a:rPr>
              <a:t>col-sm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: Width </a:t>
            </a:r>
            <a:r>
              <a:rPr lang="en-US" sz="3200" dirty="0"/>
              <a:t>Between </a:t>
            </a:r>
            <a:r>
              <a:rPr lang="en-US" sz="3200" b="1" dirty="0">
                <a:solidFill>
                  <a:schemeClr val="accent1">
                    <a:lumMod val="75000"/>
                  </a:schemeClr>
                </a:solidFill>
              </a:rPr>
              <a:t>768px</a:t>
            </a:r>
            <a:r>
              <a:rPr lang="en-US" sz="3200" dirty="0"/>
              <a:t> and </a:t>
            </a:r>
            <a:r>
              <a:rPr lang="en-US" sz="3200" b="1" dirty="0">
                <a:solidFill>
                  <a:schemeClr val="accent1">
                    <a:lumMod val="75000"/>
                  </a:schemeClr>
                </a:solidFill>
              </a:rPr>
              <a:t>992px</a:t>
            </a:r>
          </a:p>
          <a:p>
            <a:pPr lvl="1">
              <a:lnSpc>
                <a:spcPct val="120000"/>
              </a:lnSpc>
            </a:pPr>
            <a:r>
              <a:rPr lang="en-US" sz="3200" b="1" dirty="0">
                <a:solidFill>
                  <a:schemeClr val="accent1">
                    <a:lumMod val="75000"/>
                  </a:schemeClr>
                </a:solidFill>
              </a:rPr>
              <a:t>.col-md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: Width </a:t>
            </a:r>
            <a:r>
              <a:rPr lang="en-US" sz="3200" dirty="0"/>
              <a:t>Between </a:t>
            </a:r>
            <a:r>
              <a:rPr lang="en-US" sz="3200" b="1" dirty="0">
                <a:solidFill>
                  <a:schemeClr val="accent1">
                    <a:lumMod val="75000"/>
                  </a:schemeClr>
                </a:solidFill>
              </a:rPr>
              <a:t>992px</a:t>
            </a:r>
            <a:r>
              <a:rPr lang="en-US" sz="3200" dirty="0"/>
              <a:t> and </a:t>
            </a:r>
            <a:r>
              <a:rPr lang="en-US" sz="3200" b="1" dirty="0">
                <a:solidFill>
                  <a:schemeClr val="accent1">
                    <a:lumMod val="75000"/>
                  </a:schemeClr>
                </a:solidFill>
              </a:rPr>
              <a:t>1200px</a:t>
            </a:r>
          </a:p>
          <a:p>
            <a:pPr lvl="1">
              <a:lnSpc>
                <a:spcPct val="120000"/>
              </a:lnSpc>
            </a:pPr>
            <a:r>
              <a:rPr lang="en-US" sz="3200" b="1" dirty="0">
                <a:solidFill>
                  <a:schemeClr val="accent1">
                    <a:lumMod val="75000"/>
                  </a:schemeClr>
                </a:solidFill>
              </a:rPr>
              <a:t>.</a:t>
            </a:r>
            <a:r>
              <a:rPr lang="en-US" sz="3200" b="1" noProof="1">
                <a:solidFill>
                  <a:schemeClr val="accent1">
                    <a:lumMod val="75000"/>
                  </a:schemeClr>
                </a:solidFill>
              </a:rPr>
              <a:t>col-lg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: Width </a:t>
            </a:r>
            <a:r>
              <a:rPr lang="en-US" sz="3200" dirty="0"/>
              <a:t>Over </a:t>
            </a:r>
            <a:r>
              <a:rPr lang="en-US" sz="3200" b="1" dirty="0">
                <a:solidFill>
                  <a:schemeClr val="accent1">
                    <a:lumMod val="75000"/>
                  </a:schemeClr>
                </a:solidFill>
              </a:rPr>
              <a:t>120px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Column Classes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609600" y="2362009"/>
            <a:ext cx="8703232" cy="9515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&lt;div class="</a:t>
            </a:r>
            <a:r>
              <a:rPr lang="en-US" b="1" noProof="1">
                <a:solidFill>
                  <a:schemeClr val="accent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col-sm-8 col-lg-4</a:t>
            </a:r>
            <a:r>
              <a:rPr lang="en-US" b="1" noProof="1">
                <a:latin typeface="Consolas" pitchFamily="49" charset="0"/>
                <a:cs typeface="Consolas" pitchFamily="49" charset="0"/>
              </a:rPr>
              <a:t>"&gt;Column one&lt;/div&gt;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&lt;div class="</a:t>
            </a:r>
            <a:r>
              <a:rPr lang="en-US" b="1" noProof="1">
                <a:solidFill>
                  <a:schemeClr val="accent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col-sm-2 col-lg-4</a:t>
            </a:r>
            <a:r>
              <a:rPr lang="en-US" b="1" noProof="1">
                <a:latin typeface="Consolas" pitchFamily="49" charset="0"/>
                <a:cs typeface="Consolas" pitchFamily="49" charset="0"/>
              </a:rPr>
              <a:t>"&gt;Column two&lt;/div&gt;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&lt;div class="</a:t>
            </a:r>
            <a:r>
              <a:rPr lang="en-US" b="1" noProof="1">
                <a:solidFill>
                  <a:schemeClr val="accent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col-sm-2 col-lg-4</a:t>
            </a:r>
            <a:r>
              <a:rPr lang="en-US" b="1" noProof="1">
                <a:latin typeface="Consolas" pitchFamily="49" charset="0"/>
                <a:cs typeface="Consolas" pitchFamily="49" charset="0"/>
              </a:rPr>
              <a:t>"&gt;Column three&lt;/div&gt;     </a:t>
            </a: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609600" y="1828800"/>
            <a:ext cx="8703232" cy="422918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index.html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9226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Column Classes (2)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>
          <a:xfrm>
            <a:off x="1156652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1984310" y="1824035"/>
            <a:ext cx="8703232" cy="9515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&lt;div class="</a:t>
            </a:r>
            <a:r>
              <a:rPr lang="en-US" b="1" noProof="1">
                <a:solidFill>
                  <a:schemeClr val="accent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col-sm-8 col-lg-4</a:t>
            </a:r>
            <a:r>
              <a:rPr lang="en-US" b="1" noProof="1">
                <a:latin typeface="Consolas" pitchFamily="49" charset="0"/>
                <a:cs typeface="Consolas" pitchFamily="49" charset="0"/>
              </a:rPr>
              <a:t>"&gt;Column one&lt;/div&gt;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&lt;div class="</a:t>
            </a:r>
            <a:r>
              <a:rPr lang="en-US" b="1" noProof="1">
                <a:solidFill>
                  <a:schemeClr val="accent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col-sm-2 col-lg-4</a:t>
            </a:r>
            <a:r>
              <a:rPr lang="en-US" b="1" noProof="1">
                <a:latin typeface="Consolas" pitchFamily="49" charset="0"/>
                <a:cs typeface="Consolas" pitchFamily="49" charset="0"/>
              </a:rPr>
              <a:t>"&gt;Column two&lt;/div&gt;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&lt;div class="</a:t>
            </a:r>
            <a:r>
              <a:rPr lang="en-US" b="1" noProof="1">
                <a:solidFill>
                  <a:schemeClr val="accent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col-sm-2 col-lg-4</a:t>
            </a:r>
            <a:r>
              <a:rPr lang="en-US" b="1" noProof="1">
                <a:latin typeface="Consolas" pitchFamily="49" charset="0"/>
                <a:cs typeface="Consolas" pitchFamily="49" charset="0"/>
              </a:rPr>
              <a:t>"&gt;Column three&lt;/div&gt;     </a:t>
            </a: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984310" y="1290826"/>
            <a:ext cx="8703232" cy="422918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index.html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287" y="2987253"/>
            <a:ext cx="8062659" cy="162320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4596" y="4684550"/>
            <a:ext cx="7506350" cy="1867062"/>
          </a:xfrm>
          <a:prstGeom prst="rect">
            <a:avLst/>
          </a:prstGeom>
        </p:spPr>
      </p:pic>
      <p:sp>
        <p:nvSpPr>
          <p:cNvPr id="10" name="AutoShape 25"/>
          <p:cNvSpPr>
            <a:spLocks noChangeArrowheads="1"/>
          </p:cNvSpPr>
          <p:nvPr/>
        </p:nvSpPr>
        <p:spPr bwMode="auto">
          <a:xfrm>
            <a:off x="914400" y="3376374"/>
            <a:ext cx="1524000" cy="1119426"/>
          </a:xfrm>
          <a:prstGeom prst="wedgeRoundRectCallout">
            <a:avLst>
              <a:gd name="adj1" fmla="val 66829"/>
              <a:gd name="adj2" fmla="val 7995"/>
              <a:gd name="adj3" fmla="val 16667"/>
            </a:avLst>
          </a:prstGeom>
          <a:solidFill>
            <a:schemeClr val="tx1">
              <a:alpha val="94902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chemeClr val="bg2"/>
                </a:solidFill>
              </a:rPr>
              <a:t>Width 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1280px</a:t>
            </a:r>
            <a:endParaRPr lang="bg-BG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3" name="AutoShape 25"/>
          <p:cNvSpPr>
            <a:spLocks noChangeArrowheads="1"/>
          </p:cNvSpPr>
          <p:nvPr/>
        </p:nvSpPr>
        <p:spPr bwMode="auto">
          <a:xfrm>
            <a:off x="1219200" y="5179868"/>
            <a:ext cx="1752600" cy="978562"/>
          </a:xfrm>
          <a:prstGeom prst="wedgeRoundRectCallout">
            <a:avLst>
              <a:gd name="adj1" fmla="val 66829"/>
              <a:gd name="adj2" fmla="val 7995"/>
              <a:gd name="adj3" fmla="val 16667"/>
            </a:avLst>
          </a:prstGeom>
          <a:solidFill>
            <a:schemeClr val="tx1">
              <a:alpha val="94902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chemeClr val="bg2"/>
                </a:solidFill>
              </a:rPr>
              <a:t>Width 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768px</a:t>
            </a:r>
            <a:endParaRPr lang="bg-BG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4774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0" grpId="0" animBg="1"/>
      <p:bldP spid="1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A1E86E-9BE6-4CAF-AA4D-9286905941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109" y="4816794"/>
            <a:ext cx="10961783" cy="768084"/>
          </a:xfrm>
        </p:spPr>
        <p:txBody>
          <a:bodyPr/>
          <a:lstStyle/>
          <a:p>
            <a:r>
              <a:rPr lang="en-US" dirty="0"/>
              <a:t>Styling Components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612AA8D-E9BD-412F-94A9-7A0FCA9609D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15109" y="5602407"/>
            <a:ext cx="10961783" cy="499819"/>
          </a:xfrm>
        </p:spPr>
        <p:txBody>
          <a:bodyPr/>
          <a:lstStyle/>
          <a:p>
            <a:r>
              <a:rPr lang="en-US" dirty="0"/>
              <a:t>Styling most Used Components</a:t>
            </a:r>
          </a:p>
        </p:txBody>
      </p:sp>
      <p:pic>
        <p:nvPicPr>
          <p:cNvPr id="6" name="Graphic 5" descr="Pencil">
            <a:extLst>
              <a:ext uri="{FF2B5EF4-FFF2-40B4-BE49-F238E27FC236}">
                <a16:creationId xmlns:a16="http://schemas.microsoft.com/office/drawing/2014/main" id="{DCD3C5A9-A8F8-4D7B-99B3-6F972FC505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42588" y="1416698"/>
            <a:ext cx="2506824" cy="2506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990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>
            <a:spLocks noGrp="1"/>
          </p:cNvSpPr>
          <p:nvPr>
            <p:ph idx="10"/>
          </p:nvPr>
        </p:nvSpPr>
        <p:spPr>
          <a:xfrm>
            <a:off x="190500" y="1195388"/>
            <a:ext cx="11817350" cy="5202237"/>
          </a:xfrm>
        </p:spPr>
        <p:txBody>
          <a:bodyPr/>
          <a:lstStyle/>
          <a:p>
            <a:r>
              <a:rPr lang="en-US" dirty="0"/>
              <a:t>Provide information about the role of the text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More on </a:t>
            </a:r>
            <a:r>
              <a:rPr lang="en-US" dirty="0">
                <a:hlinkClick r:id="rId2"/>
              </a:rPr>
              <a:t>typography</a:t>
            </a:r>
            <a:endParaRPr lang="en-US" dirty="0"/>
          </a:p>
          <a:p>
            <a:r>
              <a:rPr lang="en-US" dirty="0"/>
              <a:t>More on </a:t>
            </a:r>
            <a:r>
              <a:rPr lang="en-US" dirty="0">
                <a:hlinkClick r:id="rId3"/>
              </a:rPr>
              <a:t>text colors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Typography</a:t>
            </a:r>
            <a:r>
              <a:rPr lang="bg-BG"/>
              <a:t> </a:t>
            </a:r>
            <a:r>
              <a:rPr lang="en-US"/>
              <a:t>with Bootstrap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>
          <a:xfrm>
            <a:off x="1156652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382836" y="2516955"/>
            <a:ext cx="11426327" cy="182408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&lt;p class="</a:t>
            </a:r>
            <a:r>
              <a:rPr lang="en-US" b="1" noProof="1">
                <a:solidFill>
                  <a:schemeClr val="accent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text-primary</a:t>
            </a:r>
            <a:r>
              <a:rPr lang="en-US" b="1" noProof="1">
                <a:latin typeface="Consolas" pitchFamily="49" charset="0"/>
                <a:cs typeface="Consolas" pitchFamily="49" charset="0"/>
              </a:rPr>
              <a:t>"&gt;This text is important.&lt;/p&gt;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&lt;p class="</a:t>
            </a:r>
            <a:r>
              <a:rPr lang="en-US" b="1" noProof="1">
                <a:solidFill>
                  <a:schemeClr val="accent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text-success</a:t>
            </a:r>
            <a:r>
              <a:rPr lang="en-US" b="1" noProof="1">
                <a:latin typeface="Consolas" pitchFamily="49" charset="0"/>
                <a:cs typeface="Consolas" pitchFamily="49" charset="0"/>
              </a:rPr>
              <a:t>"&gt;This text indicates success.&lt;/p&gt;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&lt;p class="</a:t>
            </a:r>
            <a:r>
              <a:rPr lang="en-US" b="1" noProof="1">
                <a:solidFill>
                  <a:schemeClr val="accent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text-muted</a:t>
            </a:r>
            <a:r>
              <a:rPr lang="en-US" b="1" noProof="1">
                <a:latin typeface="Consolas" pitchFamily="49" charset="0"/>
                <a:cs typeface="Consolas" pitchFamily="49" charset="0"/>
              </a:rPr>
              <a:t>"&gt;This text is muted.&lt;/p&gt;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&lt;p class="</a:t>
            </a:r>
            <a:r>
              <a:rPr lang="en-US" b="1" noProof="1">
                <a:solidFill>
                  <a:schemeClr val="accent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text-info</a:t>
            </a:r>
            <a:r>
              <a:rPr lang="en-US" b="1" noProof="1">
                <a:latin typeface="Consolas" pitchFamily="49" charset="0"/>
                <a:cs typeface="Consolas" pitchFamily="49" charset="0"/>
              </a:rPr>
              <a:t>"&gt;This text represents some information.&lt;/p&gt;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&lt;p class="</a:t>
            </a:r>
            <a:r>
              <a:rPr lang="en-US" b="1" noProof="1">
                <a:solidFill>
                  <a:schemeClr val="accent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text-warning</a:t>
            </a:r>
            <a:r>
              <a:rPr lang="en-US" b="1" noProof="1">
                <a:latin typeface="Consolas" pitchFamily="49" charset="0"/>
                <a:cs typeface="Consolas" pitchFamily="49" charset="0"/>
              </a:rPr>
              <a:t>"&gt;This text represents a warning.&lt;/p&gt;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&lt;p class="</a:t>
            </a:r>
            <a:r>
              <a:rPr lang="en-US" b="1" noProof="1">
                <a:solidFill>
                  <a:schemeClr val="accent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text-danger</a:t>
            </a:r>
            <a:r>
              <a:rPr lang="en-US" b="1" noProof="1">
                <a:latin typeface="Consolas" pitchFamily="49" charset="0"/>
                <a:cs typeface="Consolas" pitchFamily="49" charset="0"/>
              </a:rPr>
              <a:t>"&gt;This text represents danger.&lt;/p&gt;</a:t>
            </a: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382836" y="1983746"/>
            <a:ext cx="11426326" cy="422918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index.html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1020" y="4181848"/>
            <a:ext cx="3728811" cy="232606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69214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>
            <a:spLocks noGrp="1"/>
          </p:cNvSpPr>
          <p:nvPr>
            <p:ph idx="10"/>
          </p:nvPr>
        </p:nvSpPr>
        <p:spPr>
          <a:xfrm>
            <a:off x="190500" y="1195388"/>
            <a:ext cx="11817350" cy="1014221"/>
          </a:xfrm>
        </p:spPr>
        <p:txBody>
          <a:bodyPr/>
          <a:lstStyle/>
          <a:p>
            <a:r>
              <a:rPr lang="en-US" dirty="0"/>
              <a:t>Provide information about the outcome of an event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Alerts</a:t>
            </a:r>
            <a:r>
              <a:rPr lang="bg-BG"/>
              <a:t> </a:t>
            </a:r>
            <a:r>
              <a:rPr lang="en-US"/>
              <a:t>with Bootstrap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>
          <a:xfrm>
            <a:off x="1156652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379635" y="2516955"/>
            <a:ext cx="11426327" cy="182408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&lt;div class="</a:t>
            </a:r>
            <a:r>
              <a:rPr lang="en-US" b="1" noProof="1">
                <a:solidFill>
                  <a:schemeClr val="accent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alert alert-success alert-dismissable</a:t>
            </a:r>
            <a:r>
              <a:rPr lang="en-US" b="1" noProof="1"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  &lt;a class="</a:t>
            </a:r>
            <a:r>
              <a:rPr lang="en-US" b="1" noProof="1">
                <a:solidFill>
                  <a:schemeClr val="accent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close</a:t>
            </a:r>
            <a:r>
              <a:rPr lang="en-US" b="1" noProof="1">
                <a:latin typeface="Consolas" pitchFamily="49" charset="0"/>
                <a:cs typeface="Consolas" pitchFamily="49" charset="0"/>
              </a:rPr>
              <a:t>" data-dismiss="</a:t>
            </a:r>
            <a:r>
              <a:rPr lang="en-US" b="1" noProof="1">
                <a:solidFill>
                  <a:schemeClr val="accent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alert</a:t>
            </a:r>
            <a:r>
              <a:rPr lang="en-US" b="1" noProof="1">
                <a:latin typeface="Consolas" pitchFamily="49" charset="0"/>
                <a:cs typeface="Consolas" pitchFamily="49" charset="0"/>
              </a:rPr>
              <a:t>" aria-label="</a:t>
            </a:r>
            <a:r>
              <a:rPr lang="en-US" b="1" noProof="1">
                <a:solidFill>
                  <a:schemeClr val="accent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close</a:t>
            </a:r>
            <a:r>
              <a:rPr lang="en-US" b="1" noProof="1">
                <a:latin typeface="Consolas" pitchFamily="49" charset="0"/>
                <a:cs typeface="Consolas" pitchFamily="49" charset="0"/>
              </a:rPr>
              <a:t>"&gt;×&lt;/a&gt;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  &lt;strong&gt;Success!&lt;/strong&gt; </a:t>
            </a:r>
            <a:br>
              <a:rPr lang="en-US" b="1" noProof="1">
                <a:latin typeface="Consolas" pitchFamily="49" charset="0"/>
                <a:cs typeface="Consolas" pitchFamily="49" charset="0"/>
              </a:rPr>
            </a:br>
            <a:r>
              <a:rPr lang="en-US" b="1" noProof="1">
                <a:latin typeface="Consolas" pitchFamily="49" charset="0"/>
                <a:cs typeface="Consolas" pitchFamily="49" charset="0"/>
              </a:rPr>
              <a:t>  This alert box could indicate a successful or positive action.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&lt;/div&gt;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…</a:t>
            </a: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379635" y="1983746"/>
            <a:ext cx="11426326" cy="422918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index.html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7306" y="4005508"/>
            <a:ext cx="6230983" cy="2700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067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type="body" sz="quarter" idx="13"/>
          </p:nvPr>
        </p:nvSpPr>
        <p:spPr>
          <a:xfrm>
            <a:off x="196766" y="1371605"/>
            <a:ext cx="8723299" cy="5385646"/>
          </a:xfrm>
        </p:spPr>
        <p:txBody>
          <a:bodyPr>
            <a:normAutofit/>
          </a:bodyPr>
          <a:lstStyle/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What is Bootstrap?</a:t>
            </a:r>
          </a:p>
          <a:p>
            <a:pPr marL="933139" lvl="1" indent="-457200">
              <a:lnSpc>
                <a:spcPts val="4000"/>
              </a:lnSpc>
            </a:pPr>
            <a:r>
              <a:rPr lang="en-US" dirty="0"/>
              <a:t>Responsive Web Design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How to import Bootstrap?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Bootstrap Grid System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Styling Components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Font Awesome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6"/>
          </p:nvPr>
        </p:nvSpPr>
        <p:spPr>
          <a:xfrm>
            <a:off x="11763375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44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>
            <a:spLocks noGrp="1"/>
          </p:cNvSpPr>
          <p:nvPr>
            <p:ph idx="10"/>
          </p:nvPr>
        </p:nvSpPr>
        <p:spPr>
          <a:xfrm>
            <a:off x="190500" y="1195389"/>
            <a:ext cx="11817350" cy="903930"/>
          </a:xfrm>
        </p:spPr>
        <p:txBody>
          <a:bodyPr/>
          <a:lstStyle/>
          <a:p>
            <a:r>
              <a:rPr lang="en-US" dirty="0"/>
              <a:t>Provide information about the role of the button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Buttons – coloring</a:t>
            </a:r>
            <a:r>
              <a:rPr lang="bg-BG"/>
              <a:t> </a:t>
            </a:r>
            <a:r>
              <a:rPr lang="en-US"/>
              <a:t>with Bootstrap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>
          <a:xfrm>
            <a:off x="1156652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410830" y="2576019"/>
            <a:ext cx="11426327" cy="211493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&lt;button type="button" class="</a:t>
            </a:r>
            <a:r>
              <a:rPr lang="en-US" b="1" noProof="1">
                <a:solidFill>
                  <a:schemeClr val="accent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btn btn-primary</a:t>
            </a:r>
            <a:r>
              <a:rPr lang="en-US" b="1" noProof="1">
                <a:latin typeface="Consolas" pitchFamily="49" charset="0"/>
                <a:cs typeface="Consolas" pitchFamily="49" charset="0"/>
              </a:rPr>
              <a:t>"&gt;Primary&lt;/button&gt;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&lt;button type="button" class="</a:t>
            </a:r>
            <a:r>
              <a:rPr lang="en-US" b="1" noProof="1">
                <a:solidFill>
                  <a:schemeClr val="accent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btn btn-secondary</a:t>
            </a:r>
            <a:r>
              <a:rPr lang="en-US" b="1" noProof="1">
                <a:latin typeface="Consolas" pitchFamily="49" charset="0"/>
                <a:cs typeface="Consolas" pitchFamily="49" charset="0"/>
              </a:rPr>
              <a:t>"&gt;Secondary&lt;/button&gt;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&lt;button type="button" class="</a:t>
            </a:r>
            <a:r>
              <a:rPr lang="en-US" b="1" noProof="1">
                <a:solidFill>
                  <a:schemeClr val="accent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btn btn-success</a:t>
            </a:r>
            <a:r>
              <a:rPr lang="en-US" b="1" noProof="1">
                <a:latin typeface="Consolas" pitchFamily="49" charset="0"/>
                <a:cs typeface="Consolas" pitchFamily="49" charset="0"/>
              </a:rPr>
              <a:t>"&gt;Success&lt;/button&gt;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&lt;button type="button" class="</a:t>
            </a:r>
            <a:r>
              <a:rPr lang="en-US" b="1" noProof="1">
                <a:solidFill>
                  <a:schemeClr val="accent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btn btn-info</a:t>
            </a:r>
            <a:r>
              <a:rPr lang="en-US" b="1" noProof="1">
                <a:latin typeface="Consolas" pitchFamily="49" charset="0"/>
                <a:cs typeface="Consolas" pitchFamily="49" charset="0"/>
              </a:rPr>
              <a:t>"&gt;Info&lt;/button&gt;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&lt;button type="button" class="</a:t>
            </a:r>
            <a:r>
              <a:rPr lang="en-US" b="1" noProof="1">
                <a:solidFill>
                  <a:schemeClr val="accent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btn btn-warning</a:t>
            </a:r>
            <a:r>
              <a:rPr lang="en-US" b="1" noProof="1">
                <a:latin typeface="Consolas" pitchFamily="49" charset="0"/>
                <a:cs typeface="Consolas" pitchFamily="49" charset="0"/>
              </a:rPr>
              <a:t>"&gt;Warning&lt;/button&gt;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&lt;button type="button" class="</a:t>
            </a:r>
            <a:r>
              <a:rPr lang="en-US" b="1" noProof="1">
                <a:solidFill>
                  <a:schemeClr val="accent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btn btn-danger</a:t>
            </a:r>
            <a:r>
              <a:rPr lang="en-US" b="1" noProof="1">
                <a:latin typeface="Consolas" pitchFamily="49" charset="0"/>
                <a:cs typeface="Consolas" pitchFamily="49" charset="0"/>
              </a:rPr>
              <a:t>"&gt;Danger&lt;/button&gt;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&lt;button type="button" class="</a:t>
            </a:r>
            <a:r>
              <a:rPr lang="en-US" b="1" noProof="1">
                <a:solidFill>
                  <a:schemeClr val="accent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btn btn-link</a:t>
            </a:r>
            <a:r>
              <a:rPr lang="en-US" b="1" noProof="1">
                <a:latin typeface="Consolas" pitchFamily="49" charset="0"/>
                <a:cs typeface="Consolas" pitchFamily="49" charset="0"/>
              </a:rPr>
              <a:t>"&gt;Link&lt;/button&gt;</a:t>
            </a: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410830" y="2042811"/>
            <a:ext cx="11426326" cy="422918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index.html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5545E37-256D-42AA-B735-193E242EAE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4895" y="5295204"/>
            <a:ext cx="7502210" cy="734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750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>
            <a:spLocks noGrp="1"/>
          </p:cNvSpPr>
          <p:nvPr>
            <p:ph idx="10"/>
          </p:nvPr>
        </p:nvSpPr>
        <p:spPr>
          <a:xfrm>
            <a:off x="190500" y="1195388"/>
            <a:ext cx="11817350" cy="5202237"/>
          </a:xfrm>
        </p:spPr>
        <p:txBody>
          <a:bodyPr/>
          <a:lstStyle/>
          <a:p>
            <a:r>
              <a:rPr lang="en-US" dirty="0"/>
              <a:t>Provide information about the size of the button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More on </a:t>
            </a:r>
            <a:r>
              <a:rPr lang="en-US" dirty="0">
                <a:hlinkClick r:id="rId2"/>
              </a:rPr>
              <a:t>buttons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Buttons – sizing</a:t>
            </a:r>
            <a:r>
              <a:rPr lang="bg-BG"/>
              <a:t> </a:t>
            </a:r>
            <a:r>
              <a:rPr lang="en-US"/>
              <a:t>with Bootstrap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>
          <a:xfrm>
            <a:off x="1156652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381000" y="2420628"/>
            <a:ext cx="11426327" cy="157889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>
                <a:latin typeface="Consolas" pitchFamily="49" charset="0"/>
                <a:cs typeface="Consolas" pitchFamily="49" charset="0"/>
              </a:rPr>
              <a:t>&lt;button type="button" class="</a:t>
            </a:r>
            <a:r>
              <a:rPr lang="en-US" sz="2300" b="1" noProof="1">
                <a:solidFill>
                  <a:schemeClr val="accent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btn btn-primary btn-lg</a:t>
            </a:r>
            <a:r>
              <a:rPr lang="en-US" sz="2300" b="1" noProof="1">
                <a:latin typeface="Consolas" pitchFamily="49" charset="0"/>
                <a:cs typeface="Consolas" pitchFamily="49" charset="0"/>
              </a:rPr>
              <a:t>"&gt;Large&lt;/button&gt;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>
                <a:latin typeface="Consolas" pitchFamily="49" charset="0"/>
                <a:cs typeface="Consolas" pitchFamily="49" charset="0"/>
              </a:rPr>
              <a:t>&lt;button type="button" class="</a:t>
            </a:r>
            <a:r>
              <a:rPr lang="en-US" sz="2300" b="1" noProof="1">
                <a:solidFill>
                  <a:schemeClr val="accent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btn btn-secondary btn-lg</a:t>
            </a:r>
            <a:r>
              <a:rPr lang="en-US" sz="2300" b="1" noProof="1">
                <a:latin typeface="Consolas" pitchFamily="49" charset="0"/>
                <a:cs typeface="Consolas" pitchFamily="49" charset="0"/>
              </a:rPr>
              <a:t>"&gt;Large&lt;/button&gt;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>
                <a:latin typeface="Consolas" pitchFamily="49" charset="0"/>
                <a:cs typeface="Consolas" pitchFamily="49" charset="0"/>
              </a:rPr>
              <a:t>&lt;button type="button" class="</a:t>
            </a:r>
            <a:r>
              <a:rPr lang="en-US" sz="2300" b="1" noProof="1">
                <a:solidFill>
                  <a:schemeClr val="accent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btn btn-primary btn-sm</a:t>
            </a:r>
            <a:r>
              <a:rPr lang="en-US" sz="2300" b="1" noProof="1">
                <a:latin typeface="Consolas" pitchFamily="49" charset="0"/>
                <a:cs typeface="Consolas" pitchFamily="49" charset="0"/>
              </a:rPr>
              <a:t>"&gt;Small&lt;/button&gt;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>
                <a:latin typeface="Consolas" pitchFamily="49" charset="0"/>
                <a:cs typeface="Consolas" pitchFamily="49" charset="0"/>
              </a:rPr>
              <a:t>&lt;button type="button" class="</a:t>
            </a:r>
            <a:r>
              <a:rPr lang="en-US" sz="2300" b="1" noProof="1">
                <a:solidFill>
                  <a:schemeClr val="accent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btn secondary btn-sm</a:t>
            </a:r>
            <a:r>
              <a:rPr lang="en-US" sz="2300" b="1" noProof="1">
                <a:latin typeface="Consolas" pitchFamily="49" charset="0"/>
                <a:cs typeface="Consolas" pitchFamily="49" charset="0"/>
              </a:rPr>
              <a:t>"&gt;Large&lt;/button&gt;</a:t>
            </a: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381000" y="1887420"/>
            <a:ext cx="11426326" cy="422918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index.html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AFE7442-7CD7-42C4-918D-C69BB8B017A6}"/>
              </a:ext>
            </a:extLst>
          </p:cNvPr>
          <p:cNvGrpSpPr/>
          <p:nvPr/>
        </p:nvGrpSpPr>
        <p:grpSpPr>
          <a:xfrm>
            <a:off x="2169448" y="4341670"/>
            <a:ext cx="7660909" cy="1144316"/>
            <a:chOff x="1751012" y="4345992"/>
            <a:chExt cx="7660909" cy="114431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47A0282-16E5-45DC-AE60-8D0D278CB9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51012" y="4345992"/>
              <a:ext cx="4305931" cy="1144316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7294F85-5994-4C27-A0F9-CE81E2F5712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27812" y="4477336"/>
              <a:ext cx="2784109" cy="87298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43680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 txBox="1">
            <a:spLocks/>
          </p:cNvSpPr>
          <p:nvPr/>
        </p:nvSpPr>
        <p:spPr>
          <a:xfrm>
            <a:off x="200703" y="1307862"/>
            <a:ext cx="11618999" cy="5570355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dirty="0"/>
              <a:t>Display a series of content</a:t>
            </a:r>
          </a:p>
          <a:p>
            <a:pPr>
              <a:lnSpc>
                <a:spcPct val="120000"/>
              </a:lnSpc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20000"/>
              </a:lnSpc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marL="0" indent="0">
              <a:lnSpc>
                <a:spcPct val="120000"/>
              </a:lnSpc>
              <a:buNone/>
            </a:pPr>
            <a:endParaRPr lang="en-US" dirty="0"/>
          </a:p>
          <a:p>
            <a:pPr>
              <a:lnSpc>
                <a:spcPct val="120000"/>
              </a:lnSpc>
            </a:pPr>
            <a:r>
              <a:rPr lang="en-US" dirty="0">
                <a:hlinkClick r:id="rId2"/>
              </a:rPr>
              <a:t>More on lists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Lists with Bootstrap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>
          <a:xfrm>
            <a:off x="1156652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352411" y="2596579"/>
            <a:ext cx="11430000" cy="153324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b="1" noProof="1">
                <a:latin typeface="Consolas" panose="020B0609020204030204" pitchFamily="49" charset="0"/>
                <a:cs typeface="Consolas" panose="020B0609020204030204" pitchFamily="49" charset="0"/>
              </a:rPr>
              <a:t>ul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 class="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list-group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"&gt;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  &lt;li class="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list-group-item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"&gt;First item&lt;/li&gt;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  &lt;li class="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list-group-item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"&gt;Second item&lt;/li&gt;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  &lt;li class="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list-group-item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"&gt;Third item&lt;/li&gt;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&lt;/</a:t>
            </a:r>
            <a:r>
              <a:rPr lang="en-US" b="1" noProof="1">
                <a:latin typeface="Consolas" panose="020B0609020204030204" pitchFamily="49" charset="0"/>
                <a:cs typeface="Consolas" panose="020B0609020204030204" pitchFamily="49" charset="0"/>
              </a:rPr>
              <a:t>ul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lang="en-US" b="1" noProof="1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352411" y="2063371"/>
            <a:ext cx="11430000" cy="422918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index.html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0987" y="4504487"/>
            <a:ext cx="6419850" cy="16192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4416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Forms with Bootstrap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>
          <a:xfrm>
            <a:off x="1156652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381000" y="1859710"/>
            <a:ext cx="11430000" cy="269663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&lt;form&gt;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  &lt;div class="</a:t>
            </a:r>
            <a:r>
              <a:rPr lang="en-US" b="1" noProof="1">
                <a:solidFill>
                  <a:schemeClr val="accent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form-group row</a:t>
            </a:r>
            <a:r>
              <a:rPr lang="en-US" b="1" noProof="1"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    &lt;label class="</a:t>
            </a:r>
            <a:r>
              <a:rPr lang="en-US" b="1" noProof="1">
                <a:solidFill>
                  <a:schemeClr val="accent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form-control-label col-sm-2</a:t>
            </a:r>
            <a:r>
              <a:rPr lang="en-US" b="1" noProof="1">
                <a:latin typeface="Consolas" pitchFamily="49" charset="0"/>
                <a:cs typeface="Consolas" pitchFamily="49" charset="0"/>
              </a:rPr>
              <a:t>"&gt;Username:&lt;/label&gt;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    &lt;div class="</a:t>
            </a:r>
            <a:r>
              <a:rPr lang="en-US" b="1" noProof="1">
                <a:solidFill>
                  <a:schemeClr val="accent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col-sm-4</a:t>
            </a:r>
            <a:r>
              <a:rPr lang="en-US" b="1" noProof="1"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      &lt;input class="</a:t>
            </a:r>
            <a:r>
              <a:rPr lang="en-US" b="1" noProof="1">
                <a:solidFill>
                  <a:schemeClr val="accent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form-control</a:t>
            </a:r>
            <a:r>
              <a:rPr lang="en-US" b="1" noProof="1">
                <a:latin typeface="Consolas" pitchFamily="49" charset="0"/>
                <a:cs typeface="Consolas" pitchFamily="49" charset="0"/>
              </a:rPr>
              <a:t>" type="text"/&gt;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    &lt;/div&gt;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  &lt;/div&gt;</a:t>
            </a:r>
            <a:br>
              <a:rPr lang="en-US" b="1" noProof="1">
                <a:latin typeface="Consolas" pitchFamily="49" charset="0"/>
                <a:cs typeface="Consolas" pitchFamily="49" charset="0"/>
              </a:rPr>
            </a:br>
            <a:r>
              <a:rPr lang="en-US" b="1" noProof="1">
                <a:latin typeface="Consolas" pitchFamily="49" charset="0"/>
                <a:cs typeface="Consolas" pitchFamily="49" charset="0"/>
              </a:rPr>
              <a:t>…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&lt;/form&gt;</a:t>
            </a: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381000" y="1326502"/>
            <a:ext cx="11430000" cy="422918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index.html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5448" y="3618543"/>
            <a:ext cx="6002552" cy="303327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81191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HTML Table with Bootstrap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>
          <a:xfrm>
            <a:off x="1156652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429208" y="2022924"/>
            <a:ext cx="7467600" cy="386003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&lt;table class="</a:t>
            </a:r>
            <a:r>
              <a:rPr lang="en-US" b="1" noProof="1">
                <a:solidFill>
                  <a:schemeClr val="accent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table table-hover</a:t>
            </a:r>
            <a:r>
              <a:rPr lang="en-US" b="1" noProof="1">
                <a:latin typeface="Consolas" pitchFamily="49" charset="0"/>
                <a:cs typeface="Consolas" pitchFamily="49" charset="0"/>
              </a:rPr>
              <a:t>"&gt;  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  &lt;</a:t>
            </a: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tr</a:t>
            </a:r>
            <a:r>
              <a:rPr lang="en-US" b="1" noProof="1"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    &lt;</a:t>
            </a: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th</a:t>
            </a:r>
            <a:r>
              <a:rPr lang="en-US" b="1" noProof="1">
                <a:latin typeface="Consolas" pitchFamily="49" charset="0"/>
                <a:cs typeface="Consolas" pitchFamily="49" charset="0"/>
              </a:rPr>
              <a:t>&gt;Id&lt;/</a:t>
            </a: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th</a:t>
            </a:r>
            <a:r>
              <a:rPr lang="en-US" b="1" noProof="1"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    &lt;</a:t>
            </a: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th</a:t>
            </a:r>
            <a:r>
              <a:rPr lang="en-US" b="1" noProof="1">
                <a:latin typeface="Consolas" pitchFamily="49" charset="0"/>
                <a:cs typeface="Consolas" pitchFamily="49" charset="0"/>
              </a:rPr>
              <a:t>&gt;Name&lt;/</a:t>
            </a: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th</a:t>
            </a:r>
            <a:r>
              <a:rPr lang="en-US" b="1" noProof="1"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    &lt;</a:t>
            </a: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th</a:t>
            </a:r>
            <a:r>
              <a:rPr lang="en-US" b="1" noProof="1">
                <a:latin typeface="Consolas" pitchFamily="49" charset="0"/>
                <a:cs typeface="Consolas" pitchFamily="49" charset="0"/>
              </a:rPr>
              <a:t>&gt;Major&lt;/</a:t>
            </a: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th</a:t>
            </a:r>
            <a:r>
              <a:rPr lang="en-US" b="1" noProof="1"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  &lt;/</a:t>
            </a: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tr</a:t>
            </a:r>
            <a:r>
              <a:rPr lang="en-US" b="1" noProof="1"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  &lt;</a:t>
            </a: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tr</a:t>
            </a:r>
            <a:r>
              <a:rPr lang="en-US" b="1" noProof="1"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    &lt;</a:t>
            </a: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td</a:t>
            </a:r>
            <a:r>
              <a:rPr lang="en-US" b="1" noProof="1">
                <a:latin typeface="Consolas" pitchFamily="49" charset="0"/>
                <a:cs typeface="Consolas" pitchFamily="49" charset="0"/>
              </a:rPr>
              <a:t>&gt;1&lt;/</a:t>
            </a: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td</a:t>
            </a:r>
            <a:r>
              <a:rPr lang="en-US" b="1" noProof="1"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    &lt;</a:t>
            </a: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td</a:t>
            </a:r>
            <a:r>
              <a:rPr lang="en-US" b="1" noProof="1">
                <a:latin typeface="Consolas" pitchFamily="49" charset="0"/>
                <a:cs typeface="Consolas" pitchFamily="49" charset="0"/>
              </a:rPr>
              <a:t>&gt;Bozhidar&lt;/</a:t>
            </a: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td</a:t>
            </a:r>
            <a:r>
              <a:rPr lang="en-US" b="1" noProof="1"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    &lt;</a:t>
            </a: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td</a:t>
            </a:r>
            <a:r>
              <a:rPr lang="en-US" b="1" noProof="1">
                <a:latin typeface="Consolas" pitchFamily="49" charset="0"/>
                <a:cs typeface="Consolas" pitchFamily="49" charset="0"/>
              </a:rPr>
              <a:t>&gt;C# Web&lt;/</a:t>
            </a: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td</a:t>
            </a:r>
            <a:r>
              <a:rPr lang="en-US" b="1" noProof="1"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  &lt;/</a:t>
            </a: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tr</a:t>
            </a:r>
            <a:r>
              <a:rPr lang="en-US" b="1" noProof="1"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…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&lt;/</a:t>
            </a: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table</a:t>
            </a:r>
            <a:r>
              <a:rPr lang="en-US" b="1" noProof="1">
                <a:latin typeface="Consolas" pitchFamily="49" charset="0"/>
                <a:cs typeface="Consolas" pitchFamily="49" charset="0"/>
              </a:rPr>
              <a:t>&gt;</a:t>
            </a: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429208" y="1489715"/>
            <a:ext cx="7467600" cy="422918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index.html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6185" y="3555810"/>
            <a:ext cx="6810340" cy="284181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6" name="AutoShape 25"/>
          <p:cNvSpPr>
            <a:spLocks noChangeArrowheads="1"/>
          </p:cNvSpPr>
          <p:nvPr/>
        </p:nvSpPr>
        <p:spPr bwMode="auto">
          <a:xfrm>
            <a:off x="3089257" y="2776187"/>
            <a:ext cx="2590800" cy="646232"/>
          </a:xfrm>
          <a:prstGeom prst="wedgeRoundRectCallout">
            <a:avLst>
              <a:gd name="adj1" fmla="val -59797"/>
              <a:gd name="adj2" fmla="val -103631"/>
              <a:gd name="adj3" fmla="val 16667"/>
            </a:avLst>
          </a:prstGeom>
          <a:solidFill>
            <a:schemeClr val="tx1">
              <a:alpha val="94902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chemeClr val="bg2"/>
                </a:solidFill>
              </a:rPr>
              <a:t>Bootstrap table</a:t>
            </a:r>
            <a:endParaRPr lang="bg-BG" sz="2800" dirty="0">
              <a:solidFill>
                <a:schemeClr val="bg2"/>
              </a:solidFill>
            </a:endParaRPr>
          </a:p>
        </p:txBody>
      </p:sp>
      <p:sp>
        <p:nvSpPr>
          <p:cNvPr id="17" name="AutoShape 25"/>
          <p:cNvSpPr>
            <a:spLocks noChangeArrowheads="1"/>
          </p:cNvSpPr>
          <p:nvPr/>
        </p:nvSpPr>
        <p:spPr bwMode="auto">
          <a:xfrm>
            <a:off x="5045575" y="1583988"/>
            <a:ext cx="2590800" cy="646232"/>
          </a:xfrm>
          <a:prstGeom prst="wedgeRoundRectCallout">
            <a:avLst>
              <a:gd name="adj1" fmla="val -70683"/>
              <a:gd name="adj2" fmla="val 27929"/>
              <a:gd name="adj3" fmla="val 16667"/>
            </a:avLst>
          </a:prstGeom>
          <a:solidFill>
            <a:schemeClr val="tx1">
              <a:alpha val="94902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chemeClr val="bg2"/>
                </a:solidFill>
              </a:rPr>
              <a:t>Hover effect</a:t>
            </a:r>
            <a:endParaRPr lang="bg-BG" sz="28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3947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>
            <a:spLocks noGrp="1"/>
          </p:cNvSpPr>
          <p:nvPr>
            <p:ph idx="10"/>
          </p:nvPr>
        </p:nvSpPr>
        <p:spPr>
          <a:xfrm>
            <a:off x="190500" y="1195388"/>
            <a:ext cx="11817350" cy="5202237"/>
          </a:xfrm>
        </p:spPr>
        <p:txBody>
          <a:bodyPr/>
          <a:lstStyle/>
          <a:p>
            <a:r>
              <a:rPr lang="en-US" dirty="0"/>
              <a:t>Big box that provides information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Jumbotron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>
          <a:xfrm>
            <a:off x="1156652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548951" y="2516955"/>
            <a:ext cx="5867400" cy="182408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&lt;div class="</a:t>
            </a: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container</a:t>
            </a:r>
            <a:r>
              <a:rPr lang="en-US" b="1" noProof="1"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  &lt;div class="</a:t>
            </a: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jumbotron</a:t>
            </a:r>
            <a:r>
              <a:rPr lang="en-US" b="1" noProof="1"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    &lt;h1&gt;Bootstrap&lt;/h1&gt;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    &lt;p&gt;Mobile first framework&lt;/p&gt;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  &lt;/div&gt;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&lt;/div&gt;</a:t>
            </a: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548951" y="1983746"/>
            <a:ext cx="5867400" cy="422918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index.html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8350" y="3939753"/>
            <a:ext cx="6454699" cy="256816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05817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6F2E70D-28BA-468C-8B6C-D1F279D3EAE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108" y="4890305"/>
            <a:ext cx="10961783" cy="768084"/>
          </a:xfrm>
        </p:spPr>
        <p:txBody>
          <a:bodyPr/>
          <a:lstStyle/>
          <a:p>
            <a:r>
              <a:rPr lang="en-US" dirty="0"/>
              <a:t>Font Awesome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13076A2-F324-4B71-B4D9-BF8B4EBD70D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15109" y="5658389"/>
            <a:ext cx="10961783" cy="499819"/>
          </a:xfrm>
        </p:spPr>
        <p:txBody>
          <a:bodyPr/>
          <a:lstStyle/>
          <a:p>
            <a:r>
              <a:rPr lang="en-US" dirty="0"/>
              <a:t>Simply Awesome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4ECC3F-813A-42AC-AB9E-743E0D5644D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12" name="Graphic 11" descr="Thumbs Up Sign">
            <a:extLst>
              <a:ext uri="{FF2B5EF4-FFF2-40B4-BE49-F238E27FC236}">
                <a16:creationId xmlns:a16="http://schemas.microsoft.com/office/drawing/2014/main" id="{941F44EA-B7E4-432D-9728-CDEACC4326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85657" y="1478766"/>
            <a:ext cx="2220686" cy="2220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155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1D836DF-C69E-482A-BEC4-87367426D39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5" y="1350552"/>
            <a:ext cx="9506047" cy="5201066"/>
          </a:xfrm>
        </p:spPr>
        <p:txBody>
          <a:bodyPr>
            <a:normAutofit/>
          </a:bodyPr>
          <a:lstStyle/>
          <a:p>
            <a:r>
              <a:rPr lang="en-US" dirty="0"/>
              <a:t>A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font</a:t>
            </a:r>
            <a:r>
              <a:rPr lang="en-US" dirty="0"/>
              <a:t> and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icon toolkit </a:t>
            </a:r>
            <a:r>
              <a:rPr lang="en-US" dirty="0"/>
              <a:t>based on CSS</a:t>
            </a:r>
          </a:p>
          <a:p>
            <a:pPr lvl="1"/>
            <a:r>
              <a:rPr lang="en-US" dirty="0"/>
              <a:t>The world’s most popular and easy to use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icon set</a:t>
            </a:r>
          </a:p>
          <a:p>
            <a:pPr lvl="1"/>
            <a:r>
              <a:rPr lang="en-US" dirty="0"/>
              <a:t>Absolutely awesome</a:t>
            </a:r>
          </a:p>
          <a:p>
            <a:pPr lvl="1"/>
            <a:r>
              <a:rPr lang="en-US" dirty="0"/>
              <a:t>Absolutely free</a:t>
            </a:r>
          </a:p>
          <a:p>
            <a:pPr lvl="2"/>
            <a:r>
              <a:rPr lang="en-US" dirty="0"/>
              <a:t>Has a paid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PRO License</a:t>
            </a:r>
          </a:p>
          <a:p>
            <a:pPr lvl="1"/>
            <a:r>
              <a:rPr lang="en-US" dirty="0"/>
              <a:t>Made for use with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Bootstrap</a:t>
            </a:r>
          </a:p>
          <a:p>
            <a:pPr lvl="1"/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Open Source-Friendly</a:t>
            </a:r>
            <a:br>
              <a:rPr lang="en-US" dirty="0"/>
            </a:br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17B08CD-434D-4034-8561-B1D6741B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</p:spPr>
        <p:txBody>
          <a:bodyPr/>
          <a:lstStyle/>
          <a:p>
            <a:r>
              <a:rPr lang="en-US" dirty="0"/>
              <a:t>Font Awesome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204B54-0563-444D-BEB2-C6F1931C14B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D7FFA1-3C90-42C8-8FA0-00CF9A449C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9000" y="2662526"/>
            <a:ext cx="3997412" cy="3757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478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776CE4B-5FFE-484A-9541-332A76C59BB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201066"/>
          </a:xfrm>
        </p:spPr>
        <p:txBody>
          <a:bodyPr/>
          <a:lstStyle/>
          <a:p>
            <a:r>
              <a:rPr lang="en-US" dirty="0"/>
              <a:t>Import it in your HTML via Open CDN, as a </a:t>
            </a:r>
            <a:r>
              <a:rPr lang="en-US" dirty="0">
                <a:solidFill>
                  <a:schemeClr val="bg1"/>
                </a:solidFill>
              </a:rPr>
              <a:t>CSS style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Font Awesome [Free]</a:t>
            </a:r>
          </a:p>
          <a:p>
            <a:r>
              <a:rPr lang="en-US" dirty="0"/>
              <a:t>Over 1000 icons</a:t>
            </a:r>
          </a:p>
          <a:p>
            <a:r>
              <a:rPr lang="en-US" dirty="0"/>
              <a:t>Countless application ways</a:t>
            </a:r>
          </a:p>
          <a:p>
            <a:r>
              <a:rPr lang="en-US" dirty="0"/>
              <a:t>Read more about it </a:t>
            </a:r>
            <a:r>
              <a:rPr lang="en-US" dirty="0">
                <a:hlinkClick r:id="rId3"/>
              </a:rPr>
              <a:t>here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9F5EAA8-817B-4BF2-B74B-2DBA1CC4E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Font Awesome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98892C-1FF3-4787-ABF3-19B2EC043C9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FA34C6C-C898-4465-B243-5E55D2323B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" y="1878541"/>
            <a:ext cx="11430000" cy="914848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r>
              <a:rPr lang="en-US" sz="2500" b="1" noProof="1">
                <a:latin typeface="Consolas" panose="020B0609020204030204" pitchFamily="49" charset="0"/>
              </a:rPr>
              <a:t>&lt;link rel="stylesheet" </a:t>
            </a:r>
            <a:br>
              <a:rPr lang="en-US" sz="2500" b="1" noProof="1">
                <a:latin typeface="Consolas" panose="020B0609020204030204" pitchFamily="49" charset="0"/>
              </a:rPr>
            </a:br>
            <a:r>
              <a:rPr lang="en-US" sz="2500" b="1" noProof="1">
                <a:latin typeface="Consolas" panose="020B0609020204030204" pitchFamily="49" charset="0"/>
              </a:rPr>
              <a:t>href="</a:t>
            </a:r>
            <a:r>
              <a:rPr lang="en-US" sz="2500" b="1" noProof="1">
                <a:solidFill>
                  <a:schemeClr val="bg1"/>
                </a:solidFill>
                <a:latin typeface="Consolas" panose="020B0609020204030204" pitchFamily="49" charset="0"/>
              </a:rPr>
              <a:t>https://use.fontawesome.com/releases/v5.3.1/css/all.css</a:t>
            </a:r>
            <a:r>
              <a:rPr lang="en-US" sz="2500" b="1" noProof="1">
                <a:latin typeface="Consolas" panose="020B0609020204030204" pitchFamily="49" charset="0"/>
              </a:rPr>
              <a:t>"&gt;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A35BED-9E53-4FE1-A7A8-D9093F098F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4366" y="3011327"/>
            <a:ext cx="4362544" cy="3458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807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0E49D336-45B6-44D3-97C4-E28F8DEA2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68363" y="1655763"/>
            <a:ext cx="7583187" cy="4773612"/>
          </a:xfrm>
        </p:spPr>
        <p:txBody>
          <a:bodyPr/>
          <a:lstStyle>
            <a:lvl1pPr marL="514350" indent="-514350"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</a:defRPr>
            </a:lvl1pPr>
            <a:lvl2pPr marL="112393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1733520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3pPr>
            <a:lvl4pPr marL="234310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4pPr>
            <a:lvl5pPr marL="2952689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</p:spPr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>
          <a:xfrm>
            <a:off x="11566412" y="6397196"/>
            <a:ext cx="428822" cy="30884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AFE522-EB7D-4931-A015-9A7E8A98517D}"/>
              </a:ext>
            </a:extLst>
          </p:cNvPr>
          <p:cNvGrpSpPr/>
          <p:nvPr/>
        </p:nvGrpSpPr>
        <p:grpSpPr>
          <a:xfrm>
            <a:off x="177411" y="1293737"/>
            <a:ext cx="8635244" cy="5301720"/>
            <a:chOff x="472011" y="1508786"/>
            <a:chExt cx="3799787" cy="4865561"/>
          </a:xfrm>
        </p:grpSpPr>
        <p:sp>
          <p:nvSpPr>
            <p:cNvPr id="10" name="Rounded Rectangle 10">
              <a:extLst>
                <a:ext uri="{FF2B5EF4-FFF2-40B4-BE49-F238E27FC236}">
                  <a16:creationId xmlns:a16="http://schemas.microsoft.com/office/drawing/2014/main" id="{18F78F23-3D09-4B63-8DF9-D49CFBB145EE}"/>
                </a:ext>
              </a:extLst>
            </p:cNvPr>
            <p:cNvSpPr/>
            <p:nvPr userDrawn="1"/>
          </p:nvSpPr>
          <p:spPr>
            <a:xfrm>
              <a:off x="472011" y="1508786"/>
              <a:ext cx="3799787" cy="4865561"/>
            </a:xfrm>
            <a:prstGeom prst="roundRect">
              <a:avLst>
                <a:gd name="adj" fmla="val 396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  <p:sp>
          <p:nvSpPr>
            <p:cNvPr id="11" name="Rounded Rectangle 16">
              <a:extLst>
                <a:ext uri="{FF2B5EF4-FFF2-40B4-BE49-F238E27FC236}">
                  <a16:creationId xmlns:a16="http://schemas.microsoft.com/office/drawing/2014/main" id="{F12C06CE-2BBE-46C2-B718-813794C58DF9}"/>
                </a:ext>
              </a:extLst>
            </p:cNvPr>
            <p:cNvSpPr/>
            <p:nvPr userDrawn="1"/>
          </p:nvSpPr>
          <p:spPr>
            <a:xfrm>
              <a:off x="540767" y="1781251"/>
              <a:ext cx="85794" cy="4320631"/>
            </a:xfrm>
            <a:prstGeom prst="roundRect">
              <a:avLst>
                <a:gd name="adj" fmla="val 50000"/>
              </a:avLst>
            </a:prstGeom>
            <a:solidFill>
              <a:schemeClr val="bg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12" name="Half Frame 11">
              <a:extLst>
                <a:ext uri="{FF2B5EF4-FFF2-40B4-BE49-F238E27FC236}">
                  <a16:creationId xmlns:a16="http://schemas.microsoft.com/office/drawing/2014/main" id="{66CDBB1E-AF3C-43FC-9F34-2DD691F81726}"/>
                </a:ext>
              </a:extLst>
            </p:cNvPr>
            <p:cNvSpPr/>
            <p:nvPr userDrawn="1"/>
          </p:nvSpPr>
          <p:spPr>
            <a:xfrm rot="5400000">
              <a:off x="3762569" y="1912372"/>
              <a:ext cx="669775" cy="238503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tx1"/>
                </a:solidFill>
              </a:endParaRP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CCC3A316-993C-4741-8826-E104F27650A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981899" y="3303461"/>
            <a:ext cx="2883428" cy="3120594"/>
          </a:xfrm>
          <a:prstGeom prst="rect">
            <a:avLst/>
          </a:prstGeom>
        </p:spPr>
      </p:pic>
      <p:sp>
        <p:nvSpPr>
          <p:cNvPr id="18" name="Content Placeholder 4">
            <a:extLst>
              <a:ext uri="{FF2B5EF4-FFF2-40B4-BE49-F238E27FC236}">
                <a16:creationId xmlns:a16="http://schemas.microsoft.com/office/drawing/2014/main" id="{4590A806-0A84-4D36-BED0-A1686C4CE8EA}"/>
              </a:ext>
            </a:extLst>
          </p:cNvPr>
          <p:cNvSpPr txBox="1">
            <a:spLocks/>
          </p:cNvSpPr>
          <p:nvPr/>
        </p:nvSpPr>
        <p:spPr>
          <a:xfrm>
            <a:off x="684887" y="1523310"/>
            <a:ext cx="7531544" cy="4707941"/>
          </a:xfrm>
          <a:prstGeom prst="rect">
            <a:avLst/>
          </a:prstGeom>
        </p:spPr>
        <p:txBody>
          <a:bodyPr>
            <a:noAutofit/>
          </a:bodyPr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Bootstrap</a:t>
            </a:r>
            <a:r>
              <a:rPr lang="en-US" sz="2800" dirty="0">
                <a:solidFill>
                  <a:schemeClr val="bg2"/>
                </a:solidFill>
              </a:rPr>
              <a:t> is a front-end framework</a:t>
            </a:r>
          </a:p>
          <a:p>
            <a:pPr lvl="1">
              <a:lnSpc>
                <a:spcPct val="100000"/>
              </a:lnSpc>
            </a:pPr>
            <a:r>
              <a:rPr lang="en-US" sz="2800" dirty="0">
                <a:solidFill>
                  <a:schemeClr val="bg2"/>
                </a:solidFill>
              </a:rPr>
              <a:t>Provides ready CSS styles</a:t>
            </a:r>
          </a:p>
          <a:p>
            <a:pPr lvl="1">
              <a:lnSpc>
                <a:spcPct val="100000"/>
              </a:lnSpc>
            </a:pPr>
            <a:r>
              <a:rPr lang="en-US" sz="2800" dirty="0">
                <a:solidFill>
                  <a:schemeClr val="bg2"/>
                </a:solidFill>
              </a:rPr>
              <a:t>Provides ready JS functionality</a:t>
            </a:r>
          </a:p>
          <a:p>
            <a:pPr lvl="1">
              <a:lnSpc>
                <a:spcPct val="100000"/>
              </a:lnSpc>
            </a:pPr>
            <a:r>
              <a:rPr lang="en-US" sz="2800" dirty="0">
                <a:solidFill>
                  <a:schemeClr val="bg2"/>
                </a:solidFill>
              </a:rPr>
              <a:t>Just put classes on your elements</a:t>
            </a:r>
          </a:p>
          <a:p>
            <a:pPr>
              <a:lnSpc>
                <a:spcPct val="100000"/>
              </a:lnSpc>
            </a:pPr>
            <a:r>
              <a:rPr lang="en-US" sz="3000" noProof="1">
                <a:solidFill>
                  <a:schemeClr val="bg1"/>
                </a:solidFill>
              </a:rPr>
              <a:t>Font Awesome</a:t>
            </a:r>
          </a:p>
          <a:p>
            <a:pPr lvl="1">
              <a:lnSpc>
                <a:spcPct val="100000"/>
              </a:lnSpc>
            </a:pPr>
            <a:r>
              <a:rPr lang="en-US" sz="2800" dirty="0">
                <a:solidFill>
                  <a:schemeClr val="bg2"/>
                </a:solidFill>
              </a:rPr>
              <a:t>A nice set of cool icons</a:t>
            </a:r>
          </a:p>
          <a:p>
            <a:pPr lvl="1">
              <a:lnSpc>
                <a:spcPct val="100000"/>
              </a:lnSpc>
            </a:pPr>
            <a:r>
              <a:rPr lang="en-US" sz="2800" dirty="0">
                <a:solidFill>
                  <a:schemeClr val="bg2"/>
                </a:solidFill>
              </a:rPr>
              <a:t>Most popular in the world</a:t>
            </a:r>
          </a:p>
          <a:p>
            <a:pPr lvl="1">
              <a:lnSpc>
                <a:spcPct val="100000"/>
              </a:lnSpc>
            </a:pPr>
            <a:r>
              <a:rPr lang="en-US" sz="2800" dirty="0">
                <a:solidFill>
                  <a:schemeClr val="bg2"/>
                </a:solidFill>
              </a:rPr>
              <a:t>As its name says – It’s </a:t>
            </a:r>
            <a:r>
              <a:rPr lang="en-US" sz="2800" dirty="0">
                <a:solidFill>
                  <a:schemeClr val="bg1"/>
                </a:solidFill>
              </a:rPr>
              <a:t>awesome</a:t>
            </a:r>
            <a:r>
              <a:rPr lang="en-US" sz="2800" dirty="0">
                <a:solidFill>
                  <a:schemeClr val="bg2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087190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2001" y="1151122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br>
              <a:rPr lang="en-US" sz="6000" b="1" dirty="0"/>
            </a:br>
            <a:r>
              <a:rPr lang="en-US" sz="11500" b="1" noProof="1"/>
              <a:t>#csharp-web</a:t>
            </a:r>
            <a:endParaRPr lang="en-US" noProof="1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Have a Question?</a:t>
            </a:r>
          </a:p>
        </p:txBody>
      </p:sp>
    </p:spTree>
    <p:extLst>
      <p:ext uri="{BB962C8B-B14F-4D97-AF65-F5344CB8AC3E}">
        <p14:creationId xmlns:p14="http://schemas.microsoft.com/office/powerpoint/2010/main" val="2842694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1588" y="6400800"/>
            <a:ext cx="12114212" cy="363538"/>
          </a:xfrm>
        </p:spPr>
        <p:txBody>
          <a:bodyPr>
            <a:normAutofit fontScale="62500" lnSpcReduction="20000"/>
          </a:bodyPr>
          <a:lstStyle/>
          <a:p>
            <a:pPr algn="ctr"/>
            <a:r>
              <a:rPr lang="en-US" dirty="0">
                <a:hlinkClick r:id="rId3"/>
              </a:rPr>
              <a:t>https://softuni.bg/trainings/courses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6839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SoftUni Diamond Partners</a:t>
            </a:r>
            <a:endParaRPr lang="bg-BG" dirty="0"/>
          </a:p>
        </p:txBody>
      </p:sp>
      <p:pic>
        <p:nvPicPr>
          <p:cNvPr id="29" name="Infragistics">
            <a:hlinkClick r:id="rId3"/>
            <a:extLst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04" r="-4204"/>
          <a:stretch/>
        </p:blipFill>
        <p:spPr>
          <a:xfrm>
            <a:off x="5455779" y="4535836"/>
            <a:ext cx="5668835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>
            <a:softEdge rad="0"/>
          </a:effectLst>
        </p:spPr>
      </p:pic>
      <p:pic>
        <p:nvPicPr>
          <p:cNvPr id="30" name="Indeavr" descr="Ð ÐµÐ·ÑÐ»ÑÐ°Ñ Ñ Ð¸Ð·Ð¾Ð±ÑÐ°Ð¶ÐµÐ½Ð¸Ðµ Ð·Ð° indeavr">
            <a:hlinkClick r:id="rId5"/>
            <a:extLst/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633" t="-16118" r="-14633" b="-8642"/>
          <a:stretch/>
        </p:blipFill>
        <p:spPr bwMode="auto">
          <a:xfrm>
            <a:off x="1067387" y="4535836"/>
            <a:ext cx="3962146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  <a:extLst/>
        </p:spPr>
      </p:pic>
      <p:pic>
        <p:nvPicPr>
          <p:cNvPr id="28" name="Codexio">
            <a:hlinkClick r:id="rId7"/>
            <a:extLst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784" t="-11319" r="-15784" b="-11319"/>
          <a:stretch/>
        </p:blipFill>
        <p:spPr>
          <a:xfrm>
            <a:off x="8884387" y="5566366"/>
            <a:ext cx="2240226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2" name="Liebherr">
            <a:hlinkClick r:id="rId9"/>
            <a:extLst/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26" r="-4226"/>
          <a:stretch/>
        </p:blipFill>
        <p:spPr>
          <a:xfrm>
            <a:off x="1067387" y="5566366"/>
            <a:ext cx="5567564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3" name="Aeternity">
            <a:hlinkClick r:id="rId11"/>
            <a:extLst/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4437" r="-24437" b="-5187"/>
          <a:stretch/>
        </p:blipFill>
        <p:spPr>
          <a:xfrm>
            <a:off x="6963155" y="5566366"/>
            <a:ext cx="1593029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6" name="Netpeak" descr="Ð ÐµÐ·ÑÐ»ÑÐ°Ñ Ñ Ð¸Ð·Ð¾Ð±ÑÐ°Ð¶ÐµÐ½Ð¸Ðµ Ð·Ð° netpeak">
            <a:hlinkClick r:id="rId13"/>
            <a:extLst/>
          </p:cNvPr>
          <p:cNvPicPr>
            <a:picLocks noChangeAspect="1" noChangeArrowheads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291" t="-11436" r="-7291" b="-11436"/>
          <a:stretch/>
        </p:blipFill>
        <p:spPr bwMode="auto">
          <a:xfrm>
            <a:off x="5330775" y="2474775"/>
            <a:ext cx="5793839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  <a:extLst/>
        </p:spPr>
      </p:pic>
      <p:pic>
        <p:nvPicPr>
          <p:cNvPr id="35" name="Sotware Group" descr="Ð ÐµÐ·ÑÐ»ÑÐ°Ñ Ñ Ð¸Ð·Ð¾Ð±ÑÐ°Ð¶ÐµÐ½Ð¸Ðµ Ð·Ð° software group">
            <a:hlinkClick r:id="rId15"/>
            <a:extLst/>
          </p:cNvPr>
          <p:cNvPicPr>
            <a:picLocks noChangeAspect="1" noChangeArrowheads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284" r="-9241"/>
          <a:stretch/>
        </p:blipFill>
        <p:spPr bwMode="auto">
          <a:xfrm>
            <a:off x="1067388" y="2474775"/>
            <a:ext cx="3858379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  <a:extLst/>
        </p:spPr>
      </p:pic>
      <p:pic>
        <p:nvPicPr>
          <p:cNvPr id="25" name="Telenor">
            <a:hlinkClick r:id="rId17"/>
            <a:extLst/>
          </p:cNvPr>
          <p:cNvPicPr>
            <a:picLocks noChangeAspect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003" r="-12003" b="-2307"/>
          <a:stretch/>
        </p:blipFill>
        <p:spPr>
          <a:xfrm>
            <a:off x="8676437" y="1444245"/>
            <a:ext cx="2448176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4" name="XS">
            <a:hlinkClick r:id="rId19"/>
          </p:cNvPr>
          <p:cNvPicPr>
            <a:picLocks noChangeAspect="1"/>
          </p:cNvPicPr>
          <p:nvPr/>
        </p:nvPicPr>
        <p:blipFill rotWithShape="1"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796" t="-9452" r="-8796" b="-9452"/>
          <a:stretch/>
        </p:blipFill>
        <p:spPr>
          <a:xfrm>
            <a:off x="1067387" y="1444245"/>
            <a:ext cx="4185792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6" name="SB Tech">
            <a:hlinkClick r:id="rId21"/>
            <a:extLst/>
          </p:cNvPr>
          <p:cNvPicPr>
            <a:picLocks noChangeAspect="1"/>
          </p:cNvPicPr>
          <p:nvPr/>
        </p:nvPicPr>
        <p:blipFill rotWithShape="1"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822" t="6534" r="-689" b="14898"/>
          <a:stretch/>
        </p:blipFill>
        <p:spPr>
          <a:xfrm>
            <a:off x="5607950" y="1444245"/>
            <a:ext cx="2713717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7" name="Postbank">
            <a:hlinkClick r:id="rId23"/>
          </p:cNvPr>
          <p:cNvPicPr>
            <a:picLocks noChangeAspect="1"/>
          </p:cNvPicPr>
          <p:nvPr/>
        </p:nvPicPr>
        <p:blipFill rotWithShape="1"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826" t="-8951" r="-21826" b="-8951"/>
          <a:stretch/>
        </p:blipFill>
        <p:spPr>
          <a:xfrm>
            <a:off x="5971872" y="3505306"/>
            <a:ext cx="2519658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1" name="SuperHosting" descr="Ð ÐµÐ·ÑÐ»ÑÐ°Ñ Ñ Ð¸Ð·Ð¾Ð±ÑÐ°Ð¶ÐµÐ½Ð¸Ðµ Ð·Ð° superhosting png">
            <a:hlinkClick r:id="rId25"/>
            <a:extLst/>
          </p:cNvPr>
          <p:cNvPicPr>
            <a:picLocks noChangeAspect="1" noChangeArrowheads="1"/>
          </p:cNvPicPr>
          <p:nvPr/>
        </p:nvPicPr>
        <p:blipFill rotWithShape="1"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4663" t="-10753" r="-34663" b="-10753"/>
          <a:stretch/>
        </p:blipFill>
        <p:spPr bwMode="auto">
          <a:xfrm>
            <a:off x="8854361" y="3505306"/>
            <a:ext cx="2270253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  <a:extLst/>
        </p:spPr>
      </p:pic>
      <p:pic>
        <p:nvPicPr>
          <p:cNvPr id="37" name="SmartIT">
            <a:hlinkClick r:id="rId27"/>
            <a:extLst/>
          </p:cNvPr>
          <p:cNvPicPr>
            <a:picLocks noChangeAspect="1"/>
          </p:cNvPicPr>
          <p:nvPr/>
        </p:nvPicPr>
        <p:blipFill rotWithShape="1"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503" t="-16504" r="-14503" b="-16504"/>
          <a:stretch/>
        </p:blipFill>
        <p:spPr>
          <a:xfrm>
            <a:off x="1067388" y="3505306"/>
            <a:ext cx="4541655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663650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SoftUni Organizational Partners</a:t>
            </a:r>
            <a:endParaRPr lang="bg-BG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163" t="-12819" r="-5163" b="-12819"/>
          <a:stretch/>
        </p:blipFill>
        <p:spPr>
          <a:xfrm>
            <a:off x="1131008" y="2067925"/>
            <a:ext cx="5023218" cy="1439625"/>
          </a:xfrm>
          <a:prstGeom prst="roundRect">
            <a:avLst>
              <a:gd name="adj" fmla="val 8805"/>
            </a:avLst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" name="Picture 2">
            <a:hlinkClick r:id="rId4"/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162" t="-29177" r="-15162" b="-29177"/>
          <a:stretch/>
        </p:blipFill>
        <p:spPr>
          <a:xfrm>
            <a:off x="4920397" y="4064377"/>
            <a:ext cx="6140594" cy="1439625"/>
          </a:xfrm>
          <a:prstGeom prst="roundRect">
            <a:avLst>
              <a:gd name="adj" fmla="val 9410"/>
            </a:avLst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4" name="Picture 3">
            <a:hlinkClick r:id="rId6"/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654" r="6654"/>
          <a:stretch/>
        </p:blipFill>
        <p:spPr>
          <a:xfrm>
            <a:off x="6426115" y="2067925"/>
            <a:ext cx="1962778" cy="1439625"/>
          </a:xfrm>
          <a:prstGeom prst="roundRect">
            <a:avLst>
              <a:gd name="adj" fmla="val 8806"/>
            </a:avLst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5" name="Picture 4">
            <a:hlinkClick r:id="rId8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201" t="-3201" r="-3201" b="-3201"/>
          <a:stretch/>
        </p:blipFill>
        <p:spPr>
          <a:xfrm>
            <a:off x="8660782" y="2067925"/>
            <a:ext cx="2400210" cy="1439625"/>
          </a:xfrm>
          <a:prstGeom prst="roundRect">
            <a:avLst>
              <a:gd name="adj" fmla="val 8200"/>
            </a:avLst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6" name="Picture 5">
            <a:hlinkClick r:id="rId10"/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305" t="-5874" r="-9305" b="-12736"/>
          <a:stretch/>
        </p:blipFill>
        <p:spPr>
          <a:xfrm>
            <a:off x="1131009" y="4064377"/>
            <a:ext cx="3383118" cy="1439625"/>
          </a:xfrm>
          <a:prstGeom prst="roundRect">
            <a:avLst>
              <a:gd name="adj" fmla="val 10015"/>
            </a:avLst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126045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199" dirty="0"/>
              <a:t>Software University – High-Quality Education and </a:t>
            </a:r>
            <a:br>
              <a:rPr lang="en-US" sz="3199" dirty="0"/>
            </a:br>
            <a:r>
              <a:rPr lang="en-US" sz="3199" dirty="0"/>
              <a:t>Employment Opportunities </a:t>
            </a:r>
          </a:p>
          <a:p>
            <a:pPr lvl="1">
              <a:lnSpc>
                <a:spcPct val="100000"/>
              </a:lnSpc>
            </a:pPr>
            <a:r>
              <a:rPr lang="en-US" sz="2899" noProof="1">
                <a:hlinkClick r:id="rId3"/>
              </a:rPr>
              <a:t>softuni.bg</a:t>
            </a:r>
            <a:r>
              <a:rPr lang="en-US" sz="2899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199" dirty="0"/>
              <a:t>Software University Foundation</a:t>
            </a:r>
            <a:endParaRPr lang="bg-BG" sz="3199" dirty="0"/>
          </a:p>
          <a:p>
            <a:pPr lvl="1">
              <a:lnSpc>
                <a:spcPct val="100000"/>
              </a:lnSpc>
            </a:pPr>
            <a:r>
              <a:rPr lang="en-US" sz="2999" noProof="1">
                <a:hlinkClick r:id="rId4"/>
              </a:rPr>
              <a:t>http://softuni.foundation/</a:t>
            </a:r>
            <a:endParaRPr lang="en-US" sz="2999" noProof="1"/>
          </a:p>
          <a:p>
            <a:pPr>
              <a:lnSpc>
                <a:spcPct val="100000"/>
              </a:lnSpc>
            </a:pPr>
            <a:r>
              <a:rPr lang="en-US" sz="3199" dirty="0"/>
              <a:t>Software University @ Facebook</a:t>
            </a:r>
          </a:p>
          <a:p>
            <a:pPr marL="990278" lvl="1" indent="-380876" defTabSz="1218804">
              <a:lnSpc>
                <a:spcPct val="100000"/>
              </a:lnSpc>
              <a:tabLst>
                <a:tab pos="282490" algn="l"/>
              </a:tabLst>
              <a:defRPr/>
            </a:pPr>
            <a:r>
              <a:rPr lang="en-US" sz="2899" noProof="1">
                <a:solidFill>
                  <a:srgbClr val="234465"/>
                </a:solidFill>
                <a:hlinkClick r:id="rId5"/>
              </a:rPr>
              <a:t>facebook.com/SoftwareUniversity</a:t>
            </a:r>
            <a:endParaRPr lang="en-US" sz="2899" noProof="1">
              <a:solidFill>
                <a:srgbClr val="234465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3199" dirty="0"/>
              <a:t>Software University Forums</a:t>
            </a:r>
          </a:p>
          <a:p>
            <a:pPr marL="990278" lvl="1" indent="-380876" defTabSz="1218804">
              <a:lnSpc>
                <a:spcPct val="100000"/>
              </a:lnSpc>
              <a:tabLst>
                <a:tab pos="282490" algn="l"/>
              </a:tabLst>
              <a:defRPr/>
            </a:pPr>
            <a:r>
              <a:rPr lang="en-US" sz="2799" dirty="0">
                <a:hlinkClick r:id="rId6"/>
              </a:rPr>
              <a:t>forum.softuni.bg</a:t>
            </a:r>
            <a:endParaRPr lang="en-US" sz="2799" noProof="1"/>
          </a:p>
          <a:p>
            <a:pPr>
              <a:lnSpc>
                <a:spcPct val="100000"/>
              </a:lnSpc>
            </a:pPr>
            <a:endParaRPr lang="en-US" noProof="1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  <p:pic>
        <p:nvPicPr>
          <p:cNvPr id="15" name="Picture 14">
            <a:hlinkClick r:id="rId7"/>
            <a:extLst>
              <a:ext uri="{FF2B5EF4-FFF2-40B4-BE49-F238E27FC236}">
                <a16:creationId xmlns:a16="http://schemas.microsoft.com/office/drawing/2014/main" id="{FF8B5863-FC71-441D-893C-E681B70BF35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201" y="2538113"/>
            <a:ext cx="2122583" cy="529411"/>
          </a:xfrm>
          <a:prstGeom prst="rect">
            <a:avLst/>
          </a:prstGeom>
        </p:spPr>
      </p:pic>
      <p:pic>
        <p:nvPicPr>
          <p:cNvPr id="18" name="Picture 17">
            <a:hlinkClick r:id="rId3"/>
            <a:extLst>
              <a:ext uri="{FF2B5EF4-FFF2-40B4-BE49-F238E27FC236}">
                <a16:creationId xmlns:a16="http://schemas.microsoft.com/office/drawing/2014/main" id="{5AC70220-7037-4082-BB2D-BF1E99F91E0D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2728" y="2057401"/>
            <a:ext cx="3366866" cy="4482957"/>
          </a:xfrm>
          <a:prstGeom prst="rect">
            <a:avLst/>
          </a:prstGeom>
        </p:spPr>
      </p:pic>
      <p:pic>
        <p:nvPicPr>
          <p:cNvPr id="11" name="Picture 4">
            <a:hlinkClick r:id="rId10" tooltip="Software University @ Facebook"/>
            <a:extLst>
              <a:ext uri="{FF2B5EF4-FFF2-40B4-BE49-F238E27FC236}">
                <a16:creationId xmlns:a16="http://schemas.microsoft.com/office/drawing/2014/main" id="{7DE74804-3B64-4B79-BDD0-3E400F9EC1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34201" y="3654372"/>
            <a:ext cx="1118449" cy="1118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hlinkClick r:id="rId6" tooltip="Software University Discussion Forum"/>
            <a:extLst>
              <a:ext uri="{FF2B5EF4-FFF2-40B4-BE49-F238E27FC236}">
                <a16:creationId xmlns:a16="http://schemas.microsoft.com/office/drawing/2014/main" id="{E65F0011-8B8E-4A02-A422-9662ADE13CB5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200" y="5359668"/>
            <a:ext cx="1041962" cy="1041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828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en-US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3448" y="3810000"/>
            <a:ext cx="4642333" cy="1624244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7765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A1E86E-9BE6-4CAF-AA4D-9286905941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109" y="4947421"/>
            <a:ext cx="10961783" cy="768084"/>
          </a:xfrm>
        </p:spPr>
        <p:txBody>
          <a:bodyPr/>
          <a:lstStyle/>
          <a:p>
            <a:r>
              <a:rPr lang="en-US" dirty="0"/>
              <a:t>What is Bootstrap?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1EEE5D1-6B78-4F15-B031-13BF0394C83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15109" y="5733034"/>
            <a:ext cx="10961783" cy="499819"/>
          </a:xfrm>
        </p:spPr>
        <p:txBody>
          <a:bodyPr/>
          <a:lstStyle/>
          <a:p>
            <a:r>
              <a:rPr lang="en-US" dirty="0"/>
              <a:t>Responsive Web Design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BC33289-6F56-4244-935F-6CB2D48E9B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0921" y="1679509"/>
            <a:ext cx="2330158" cy="1956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999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05" name="Rectangle 5"/>
          <p:cNvSpPr>
            <a:spLocks noGrp="1" noChangeArrowheads="1"/>
          </p:cNvSpPr>
          <p:nvPr>
            <p:ph idx="10"/>
          </p:nvPr>
        </p:nvSpPr>
        <p:spPr>
          <a:xfrm>
            <a:off x="190402" y="1196125"/>
            <a:ext cx="11818096" cy="1323140"/>
          </a:xfrm>
        </p:spPr>
        <p:txBody>
          <a:bodyPr/>
          <a:lstStyle/>
          <a:p>
            <a:r>
              <a:rPr lang="en-US" dirty="0"/>
              <a:t>Presentation layers that adjust according to the screen size of the different devices</a:t>
            </a:r>
          </a:p>
        </p:txBody>
      </p:sp>
      <p:sp>
        <p:nvSpPr>
          <p:cNvPr id="4608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a Responsive Design?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11566525" y="6397625"/>
            <a:ext cx="428625" cy="307975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2422125"/>
            <a:ext cx="8960140" cy="4181399"/>
          </a:xfrm>
          <a:prstGeom prst="rect">
            <a:avLst/>
          </a:prstGeom>
        </p:spPr>
      </p:pic>
      <p:sp>
        <p:nvSpPr>
          <p:cNvPr id="7" name="AutoShape 25"/>
          <p:cNvSpPr>
            <a:spLocks noChangeArrowheads="1"/>
          </p:cNvSpPr>
          <p:nvPr/>
        </p:nvSpPr>
        <p:spPr bwMode="auto">
          <a:xfrm>
            <a:off x="914401" y="2645231"/>
            <a:ext cx="2362199" cy="838200"/>
          </a:xfrm>
          <a:prstGeom prst="wedgeRoundRectCallout">
            <a:avLst>
              <a:gd name="adj1" fmla="val 60490"/>
              <a:gd name="adj2" fmla="val 42945"/>
              <a:gd name="adj3" fmla="val 16667"/>
            </a:avLst>
          </a:prstGeom>
          <a:solidFill>
            <a:schemeClr val="tx1">
              <a:alpha val="94902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chemeClr val="bg2"/>
                </a:solidFill>
              </a:rPr>
              <a:t>Desktop layouts</a:t>
            </a:r>
            <a:endParaRPr lang="bg-BG" sz="2800" dirty="0">
              <a:solidFill>
                <a:schemeClr val="bg2"/>
              </a:solidFill>
            </a:endParaRPr>
          </a:p>
        </p:txBody>
      </p:sp>
      <p:sp>
        <p:nvSpPr>
          <p:cNvPr id="8" name="AutoShape 25"/>
          <p:cNvSpPr>
            <a:spLocks noChangeArrowheads="1"/>
          </p:cNvSpPr>
          <p:nvPr/>
        </p:nvSpPr>
        <p:spPr bwMode="auto">
          <a:xfrm>
            <a:off x="9208832" y="3064331"/>
            <a:ext cx="2362199" cy="609600"/>
          </a:xfrm>
          <a:prstGeom prst="wedgeRoundRectCallout">
            <a:avLst>
              <a:gd name="adj1" fmla="val -57985"/>
              <a:gd name="adj2" fmla="val 47353"/>
              <a:gd name="adj3" fmla="val 16667"/>
            </a:avLst>
          </a:prstGeom>
          <a:solidFill>
            <a:schemeClr val="tx1">
              <a:alpha val="94902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chemeClr val="bg2"/>
                </a:solidFill>
              </a:rPr>
              <a:t>Tablet layouts</a:t>
            </a:r>
            <a:endParaRPr lang="bg-BG" sz="2800" dirty="0">
              <a:solidFill>
                <a:schemeClr val="bg2"/>
              </a:solidFill>
            </a:endParaRPr>
          </a:p>
        </p:txBody>
      </p:sp>
      <p:sp>
        <p:nvSpPr>
          <p:cNvPr id="9" name="AutoShape 25"/>
          <p:cNvSpPr>
            <a:spLocks noChangeArrowheads="1"/>
          </p:cNvSpPr>
          <p:nvPr/>
        </p:nvSpPr>
        <p:spPr bwMode="auto">
          <a:xfrm>
            <a:off x="381001" y="4862969"/>
            <a:ext cx="2438399" cy="609600"/>
          </a:xfrm>
          <a:prstGeom prst="wedgeRoundRectCallout">
            <a:avLst>
              <a:gd name="adj1" fmla="val 56580"/>
              <a:gd name="adj2" fmla="val 38262"/>
              <a:gd name="adj3" fmla="val 16667"/>
            </a:avLst>
          </a:prstGeom>
          <a:solidFill>
            <a:schemeClr val="tx1">
              <a:alpha val="94902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chemeClr val="bg2"/>
                </a:solidFill>
              </a:rPr>
              <a:t>Mobile layouts</a:t>
            </a:r>
            <a:endParaRPr lang="bg-BG" sz="28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2740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08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0"/>
          </p:nvPr>
        </p:nvSpPr>
        <p:spPr>
          <a:xfrm>
            <a:off x="190500" y="1195388"/>
            <a:ext cx="11817350" cy="5202237"/>
          </a:xfrm>
        </p:spPr>
        <p:txBody>
          <a:bodyPr/>
          <a:lstStyle/>
          <a:p>
            <a:r>
              <a:rPr lang="en-US" dirty="0"/>
              <a:t>Free front-end framework that provides capabilities to ensure </a:t>
            </a:r>
            <a:br>
              <a:rPr lang="en-US" dirty="0"/>
            </a:br>
            <a:r>
              <a:rPr lang="en-US" dirty="0"/>
              <a:t>responsive design</a:t>
            </a:r>
          </a:p>
          <a:p>
            <a:pPr lvl="1"/>
            <a:r>
              <a:rPr lang="en-US" dirty="0"/>
              <a:t>Great documentation</a:t>
            </a:r>
          </a:p>
          <a:p>
            <a:pPr lvl="1"/>
            <a:r>
              <a:rPr lang="en-US" dirty="0"/>
              <a:t>Great community</a:t>
            </a:r>
          </a:p>
          <a:p>
            <a:pPr lvl="1"/>
            <a:r>
              <a:rPr lang="en-US" dirty="0"/>
              <a:t>Many themes developed</a:t>
            </a:r>
          </a:p>
          <a:p>
            <a:pPr lvl="2"/>
            <a:r>
              <a:rPr lang="en-US" dirty="0"/>
              <a:t>Some of which – paid</a:t>
            </a:r>
          </a:p>
          <a:p>
            <a:pPr lvl="1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Bootstrap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>
          <a:xfrm>
            <a:off x="1156652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1196" y="2053718"/>
            <a:ext cx="5762793" cy="4348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360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A1E86E-9BE6-4CAF-AA4D-9286905941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How to Import Bootstrap?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9FC7DA8-CF66-4C3C-84FC-B6CE87FF866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Import Options</a:t>
            </a:r>
          </a:p>
        </p:txBody>
      </p:sp>
      <p:pic>
        <p:nvPicPr>
          <p:cNvPr id="5" name="Graphic 4" descr="Open Folder">
            <a:extLst>
              <a:ext uri="{FF2B5EF4-FFF2-40B4-BE49-F238E27FC236}">
                <a16:creationId xmlns:a16="http://schemas.microsoft.com/office/drawing/2014/main" id="{D942AB3B-AE40-4A94-8A16-258502FEF9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55806" y="1261958"/>
            <a:ext cx="2739314" cy="2739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091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7C5721C5-B9FC-4563-AEE4-CE72A5AFD3D2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190500" y="1195388"/>
            <a:ext cx="11817350" cy="5202237"/>
          </a:xfrm>
        </p:spPr>
        <p:txBody>
          <a:bodyPr>
            <a:normAutofit/>
          </a:bodyPr>
          <a:lstStyle/>
          <a:p>
            <a:r>
              <a:rPr lang="en-US" sz="3000" dirty="0"/>
              <a:t>Include the </a:t>
            </a:r>
            <a:r>
              <a:rPr lang="en-US" sz="3000" b="1" dirty="0">
                <a:solidFill>
                  <a:schemeClr val="accent1">
                    <a:lumMod val="75000"/>
                  </a:schemeClr>
                </a:solidFill>
              </a:rPr>
              <a:t>Bootstrap CSS file </a:t>
            </a:r>
            <a:r>
              <a:rPr lang="en-US" sz="3000" dirty="0"/>
              <a:t>before any other CSS file in your project</a:t>
            </a:r>
            <a:endParaRPr lang="bg-BG" sz="3000" dirty="0"/>
          </a:p>
          <a:p>
            <a:pPr marL="0" indent="0">
              <a:buNone/>
            </a:pPr>
            <a:endParaRPr lang="bg-BG" sz="3000" dirty="0"/>
          </a:p>
          <a:p>
            <a:pPr marL="0" indent="0">
              <a:buNone/>
            </a:pPr>
            <a:endParaRPr lang="bg-BG" sz="3000" dirty="0"/>
          </a:p>
          <a:p>
            <a:pPr marL="0" indent="0">
              <a:buNone/>
            </a:pPr>
            <a:endParaRPr lang="bg-BG" sz="3000" dirty="0"/>
          </a:p>
          <a:p>
            <a:r>
              <a:rPr lang="en-US" sz="3000" dirty="0"/>
              <a:t>Include the </a:t>
            </a:r>
            <a:r>
              <a:rPr lang="en-US" sz="3000" b="1" dirty="0">
                <a:solidFill>
                  <a:schemeClr val="accent1">
                    <a:lumMod val="75000"/>
                  </a:schemeClr>
                </a:solidFill>
              </a:rPr>
              <a:t>Bootstrap JS file </a:t>
            </a:r>
            <a:r>
              <a:rPr lang="en-US" sz="3000" dirty="0"/>
              <a:t>to allow animations and other </a:t>
            </a:r>
            <a:br>
              <a:rPr lang="en-US" sz="3000" dirty="0"/>
            </a:br>
            <a:r>
              <a:rPr lang="en-US" sz="3000" dirty="0"/>
              <a:t>dynamic functionalities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Include from a CDN – CSS File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>
          <a:xfrm>
            <a:off x="1156652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698723" y="1924056"/>
            <a:ext cx="10944002" cy="160310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dirty="0"/>
              <a:t>&lt;link </a:t>
            </a:r>
            <a:r>
              <a:rPr lang="en-US" sz="3000" noProof="1"/>
              <a:t>rel</a:t>
            </a:r>
            <a:r>
              <a:rPr lang="en-US" sz="3000" dirty="0"/>
              <a:t>="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stylesheet</a:t>
            </a:r>
            <a:r>
              <a:rPr lang="en-US" sz="3000" dirty="0"/>
              <a:t>" </a:t>
            </a:r>
            <a:r>
              <a:rPr lang="en-US" sz="3000" noProof="1"/>
              <a:t>href</a:t>
            </a:r>
            <a:r>
              <a:rPr lang="en-US" sz="3000" dirty="0"/>
              <a:t>="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  <a:hlinkClick r:id="rId2"/>
              </a:rPr>
              <a:t>https://stackpath.bootstrapcdn.com/bootstrap/4.1.3/</a:t>
            </a:r>
            <a:r>
              <a:rPr lang="en-US" sz="3000" dirty="0" err="1">
                <a:solidFill>
                  <a:schemeClr val="tx2">
                    <a:lumMod val="75000"/>
                  </a:schemeClr>
                </a:solidFill>
                <a:hlinkClick r:id="rId2"/>
              </a:rPr>
              <a:t>css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  <a:hlinkClick r:id="rId2"/>
              </a:rPr>
              <a:t>/</a:t>
            </a:r>
            <a:br>
              <a:rPr lang="en-US" sz="3000" dirty="0">
                <a:solidFill>
                  <a:schemeClr val="tx2">
                    <a:lumMod val="75000"/>
                  </a:schemeClr>
                </a:solidFill>
                <a:hlinkClick r:id="rId2"/>
              </a:rPr>
            </a:br>
            <a:r>
              <a:rPr lang="en-US" sz="3000" dirty="0">
                <a:solidFill>
                  <a:schemeClr val="tx2">
                    <a:lumMod val="75000"/>
                  </a:schemeClr>
                </a:solidFill>
                <a:hlinkClick r:id="rId2"/>
              </a:rPr>
              <a:t>bootstrap.min.css</a:t>
            </a:r>
            <a:r>
              <a:rPr lang="en-US" sz="3000" dirty="0"/>
              <a:t>"/&gt;</a:t>
            </a:r>
            <a:endParaRPr lang="en-US" sz="3000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FCFACF1A-34E6-492D-8A25-0DAF33D09144}"/>
              </a:ext>
            </a:extLst>
          </p:cNvPr>
          <p:cNvSpPr txBox="1">
            <a:spLocks/>
          </p:cNvSpPr>
          <p:nvPr/>
        </p:nvSpPr>
        <p:spPr>
          <a:xfrm>
            <a:off x="698723" y="4924244"/>
            <a:ext cx="10944002" cy="114143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dirty="0"/>
              <a:t>&lt;script </a:t>
            </a:r>
            <a:r>
              <a:rPr lang="en-US" sz="3000" noProof="1"/>
              <a:t>src</a:t>
            </a:r>
            <a:r>
              <a:rPr lang="en-US" sz="3000" dirty="0"/>
              <a:t>="</a:t>
            </a:r>
            <a:r>
              <a:rPr lang="en-US" sz="3000" dirty="0">
                <a:hlinkClick r:id="rId3"/>
              </a:rPr>
              <a:t>https://stackpath.bootstrapcdn.com/bootstrap/4.1.3/</a:t>
            </a:r>
            <a:r>
              <a:rPr lang="en-US" sz="3000" dirty="0" err="1">
                <a:hlinkClick r:id="rId3"/>
              </a:rPr>
              <a:t>js</a:t>
            </a:r>
            <a:r>
              <a:rPr lang="en-US" sz="3000" dirty="0">
                <a:hlinkClick r:id="rId3"/>
              </a:rPr>
              <a:t>/</a:t>
            </a:r>
            <a:br>
              <a:rPr lang="en-US" sz="3000" dirty="0">
                <a:hlinkClick r:id="rId3"/>
              </a:rPr>
            </a:br>
            <a:r>
              <a:rPr lang="en-US" sz="3000" dirty="0">
                <a:hlinkClick r:id="rId3"/>
              </a:rPr>
              <a:t>bootstrap.min.js</a:t>
            </a:r>
            <a:r>
              <a:rPr lang="en-US" sz="3000" dirty="0"/>
              <a:t>"/&gt;</a:t>
            </a:r>
            <a:endParaRPr lang="en-US" sz="30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189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2B6E68B-9376-4027-8DA5-44083CC35FD7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190500" y="1195388"/>
            <a:ext cx="11817350" cy="5202237"/>
          </a:xfrm>
        </p:spPr>
        <p:txBody>
          <a:bodyPr/>
          <a:lstStyle/>
          <a:p>
            <a:r>
              <a:rPr lang="en-US" dirty="0"/>
              <a:t>Be sure to place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jQuery</a:t>
            </a:r>
            <a:r>
              <a:rPr lang="en-US" dirty="0"/>
              <a:t> and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Popper</a:t>
            </a:r>
            <a:r>
              <a:rPr lang="en-US" dirty="0"/>
              <a:t> before the Bootstrap JS </a:t>
            </a:r>
            <a:br>
              <a:rPr lang="en-US" dirty="0"/>
            </a:br>
            <a:r>
              <a:rPr lang="en-US" dirty="0"/>
              <a:t>import, as the Bootstrap code depends on them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Include from a CDN – .</a:t>
            </a:r>
            <a:r>
              <a:rPr lang="en-US" noProof="1"/>
              <a:t>js</a:t>
            </a:r>
            <a:r>
              <a:rPr lang="en-US"/>
              <a:t> Files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>
          <a:xfrm>
            <a:off x="1156652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533400" y="2416372"/>
            <a:ext cx="11125201" cy="71055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dirty="0"/>
              <a:t>&lt;script </a:t>
            </a:r>
            <a:r>
              <a:rPr lang="en-US" noProof="1"/>
              <a:t>src</a:t>
            </a:r>
            <a:r>
              <a:rPr lang="en-US" dirty="0"/>
              <a:t>="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hlinkClick r:id="rId2"/>
              </a:rPr>
              <a:t>https://code.jquery.com/jquery-3.3.1.slim.min.js</a:t>
            </a:r>
            <a:r>
              <a:rPr lang="en-US" dirty="0"/>
              <a:t>"/&gt;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531812" y="3306809"/>
            <a:ext cx="11126788" cy="120299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dirty="0"/>
              <a:t>&lt;script </a:t>
            </a:r>
            <a:r>
              <a:rPr lang="en-US" noProof="1"/>
              <a:t>src</a:t>
            </a:r>
            <a:r>
              <a:rPr lang="en-US" dirty="0"/>
              <a:t>="</a:t>
            </a:r>
            <a:r>
              <a:rPr lang="en-US" dirty="0">
                <a:hlinkClick r:id="rId3"/>
              </a:rPr>
              <a:t>https://cdnjs.cloudflare.com/ajax/libs/popper.js/</a:t>
            </a:r>
            <a:br>
              <a:rPr lang="en-US" dirty="0">
                <a:hlinkClick r:id="rId3"/>
              </a:rPr>
            </a:br>
            <a:r>
              <a:rPr lang="en-US" dirty="0">
                <a:hlinkClick r:id="rId3"/>
              </a:rPr>
              <a:t>1.14.3/umd/popper.min.js</a:t>
            </a:r>
            <a:r>
              <a:rPr lang="en-US" dirty="0"/>
              <a:t>"/&gt;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E71E5FC-73CA-48F8-9D39-46DFA679B5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4269" y="4509803"/>
            <a:ext cx="2269475" cy="22694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958AB1D-AF2F-423C-9F1E-3207932FD7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5894" y="4393952"/>
            <a:ext cx="2423238" cy="2423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710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 animBg="1"/>
    </p:bldLst>
  </p:timing>
</p:sld>
</file>

<file path=ppt/theme/theme1.xml><?xml version="1.0" encoding="utf-8"?>
<a:theme xmlns:a="http://schemas.openxmlformats.org/drawingml/2006/main" name="1_SoftUni3_1">
  <a:themeElements>
    <a:clrScheme name="Custom 2">
      <a:dk1>
        <a:srgbClr val="234465"/>
      </a:dk1>
      <a:lt1>
        <a:srgbClr val="FFA000"/>
      </a:lt1>
      <a:dk2>
        <a:srgbClr val="234465"/>
      </a:dk2>
      <a:lt2>
        <a:srgbClr val="FFFFFF"/>
      </a:lt2>
      <a:accent1>
        <a:srgbClr val="F7C86D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F2AC44"/>
      </a:hlink>
      <a:folHlink>
        <a:srgbClr val="F6C781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3_1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5041</TotalTime>
  <Words>1536</Words>
  <Application>Microsoft Office PowerPoint</Application>
  <PresentationFormat>Widescreen</PresentationFormat>
  <Paragraphs>302</Paragraphs>
  <Slides>34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1" baseType="lpstr">
      <vt:lpstr>맑은 고딕</vt:lpstr>
      <vt:lpstr>Arial</vt:lpstr>
      <vt:lpstr>Calibri</vt:lpstr>
      <vt:lpstr>Consolas</vt:lpstr>
      <vt:lpstr>Wingdings</vt:lpstr>
      <vt:lpstr>Wingdings 2</vt:lpstr>
      <vt:lpstr>1_SoftUni3_1</vt:lpstr>
      <vt:lpstr>Bootstrap</vt:lpstr>
      <vt:lpstr>Table of Contents</vt:lpstr>
      <vt:lpstr>Have a Question?</vt:lpstr>
      <vt:lpstr>PowerPoint Presentation</vt:lpstr>
      <vt:lpstr>What is a Responsive Design?</vt:lpstr>
      <vt:lpstr>Bootstrap</vt:lpstr>
      <vt:lpstr>PowerPoint Presentation</vt:lpstr>
      <vt:lpstr>Include from a CDN – CSS File</vt:lpstr>
      <vt:lpstr>Include from a CDN – .js Files</vt:lpstr>
      <vt:lpstr>Download Resources</vt:lpstr>
      <vt:lpstr>PowerPoint Presentation</vt:lpstr>
      <vt:lpstr>Grid System</vt:lpstr>
      <vt:lpstr>Grid System Demo</vt:lpstr>
      <vt:lpstr>Containers</vt:lpstr>
      <vt:lpstr>Column Classes</vt:lpstr>
      <vt:lpstr>Column Classes (2)</vt:lpstr>
      <vt:lpstr>PowerPoint Presentation</vt:lpstr>
      <vt:lpstr>Typography with Bootstrap</vt:lpstr>
      <vt:lpstr>Alerts with Bootstrap</vt:lpstr>
      <vt:lpstr>Buttons – coloring with Bootstrap</vt:lpstr>
      <vt:lpstr>Buttons – sizing with Bootstrap</vt:lpstr>
      <vt:lpstr>Lists with Bootstrap</vt:lpstr>
      <vt:lpstr>Forms with Bootstrap</vt:lpstr>
      <vt:lpstr>HTML Table with Bootstrap</vt:lpstr>
      <vt:lpstr>Jumbotron</vt:lpstr>
      <vt:lpstr>PowerPoint Presentation</vt:lpstr>
      <vt:lpstr>Font Awesome</vt:lpstr>
      <vt:lpstr>Font Awesome</vt:lpstr>
      <vt:lpstr>Summary</vt:lpstr>
      <vt:lpstr>PowerPoint Presentation</vt:lpstr>
      <vt:lpstr>SoftUni Diamond Partners</vt:lpstr>
      <vt:lpstr>SoftUni Organizational Partners</vt:lpstr>
      <vt:lpstr>Trainings @ Software University (SoftUni)</vt:lpstr>
      <vt:lpstr>License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Alen Paunov</dc:creator>
  <cp:lastModifiedBy>Ivaylo Jelev</cp:lastModifiedBy>
  <cp:revision>366</cp:revision>
  <dcterms:created xsi:type="dcterms:W3CDTF">2018-05-23T13:08:44Z</dcterms:created>
  <dcterms:modified xsi:type="dcterms:W3CDTF">2018-10-04T17:16:36Z</dcterms:modified>
</cp:coreProperties>
</file>